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notesSlides/notesSlide2.xml" ContentType="application/vnd.openxmlformats-officedocument.presentationml.notesSlid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40" r:id="rId1"/>
    <p:sldMasterId id="2147484994" r:id="rId2"/>
    <p:sldMasterId id="2147484987" r:id="rId3"/>
    <p:sldMasterId id="2147484787" r:id="rId4"/>
  </p:sldMasterIdLst>
  <p:notesMasterIdLst>
    <p:notesMasterId r:id="rId29"/>
  </p:notesMasterIdLst>
  <p:handoutMasterIdLst>
    <p:handoutMasterId r:id="rId30"/>
  </p:handoutMasterIdLst>
  <p:sldIdLst>
    <p:sldId id="470" r:id="rId5"/>
    <p:sldId id="471" r:id="rId6"/>
    <p:sldId id="416" r:id="rId7"/>
    <p:sldId id="476" r:id="rId8"/>
    <p:sldId id="477" r:id="rId9"/>
    <p:sldId id="478" r:id="rId10"/>
    <p:sldId id="474" r:id="rId11"/>
    <p:sldId id="480" r:id="rId12"/>
    <p:sldId id="481" r:id="rId13"/>
    <p:sldId id="482" r:id="rId14"/>
    <p:sldId id="479" r:id="rId15"/>
    <p:sldId id="483" r:id="rId16"/>
    <p:sldId id="484" r:id="rId17"/>
    <p:sldId id="494" r:id="rId18"/>
    <p:sldId id="495" r:id="rId19"/>
    <p:sldId id="496" r:id="rId20"/>
    <p:sldId id="498" r:id="rId21"/>
    <p:sldId id="492" r:id="rId22"/>
    <p:sldId id="493" r:id="rId23"/>
    <p:sldId id="500" r:id="rId24"/>
    <p:sldId id="501" r:id="rId25"/>
    <p:sldId id="485" r:id="rId26"/>
    <p:sldId id="472" r:id="rId27"/>
    <p:sldId id="444" r:id="rId28"/>
  </p:sldIdLst>
  <p:sldSz cx="9144000" cy="6858000" type="screen4x3"/>
  <p:notesSz cx="7315200" cy="9601200"/>
  <p:defaultTextStyle>
    <a:defPPr>
      <a:defRPr lang="pt-BR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17603A4-B792-7CF8-07A3-AC42049F6CE9}" v="25" dt="2023-02-25T21:57:07.293"/>
    <p1510:client id="{02638859-A6E9-52C2-B34C-311B865E7E41}" v="1556" dt="2023-02-15T00:39:51.388"/>
    <p1510:client id="{08B95F7E-EDBB-B4BE-0D2F-F8A9457F6D16}" v="20" dt="2023-02-25T18:35:55.185"/>
    <p1510:client id="{11870772-981E-4617-A8F5-64DE947E8266}" v="142" dt="2023-03-06T23:34:04.144"/>
    <p1510:client id="{1A97FE97-32E5-14DC-B1EB-A1D181962669}" v="141" dt="2023-02-10T21:00:06.843"/>
    <p1510:client id="{1D35D46F-4534-F2F3-0B94-E273AD46199B}" v="2" dt="2023-02-28T00:10:39.273"/>
    <p1510:client id="{23762AB2-90E4-EC6D-6A77-4A64C801DA73}" v="13" dt="2023-02-10T19:43:52.874"/>
    <p1510:client id="{4A392DA4-CAB7-F8AE-2478-F75D79FECAB7}" v="171" dt="2023-02-11T22:37:09.634"/>
    <p1510:client id="{4ADBEB71-0E68-D694-315B-0592FCC18BC8}" v="19" dt="2023-02-27T23:31:58.148"/>
    <p1510:client id="{554EA735-5EF7-5E50-F25F-75090DDDF5FE}" v="23" dt="2023-02-13T20:33:28.179"/>
    <p1510:client id="{C3448D0D-250C-AC45-1CE3-A9A97462CBBD}" v="812" dt="2023-02-23T22:45:54.656"/>
    <p1510:client id="{D4246404-A58E-C7D4-3CB0-6A21846B3357}" v="741" dt="2023-03-01T00:05:26.677"/>
    <p1510:client id="{E6826135-AFFF-7894-B171-0E6B02F31317}" v="9" dt="2023-02-11T22:00:44.888"/>
    <p1510:client id="{FFE00ABE-DF43-CAF2-1112-7924D42DCEB7}" v="53" dt="2023-02-16T17:27:51.16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70" autoAdjust="0"/>
    <p:restoredTop sz="98940" autoAdjust="0"/>
  </p:normalViewPr>
  <p:slideViewPr>
    <p:cSldViewPr showGuides="1">
      <p:cViewPr varScale="1">
        <p:scale>
          <a:sx n="77" d="100"/>
          <a:sy n="77" d="100"/>
        </p:scale>
        <p:origin x="1555" y="5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5760"/>
    </p:cViewPr>
  </p:sorterViewPr>
  <p:notesViewPr>
    <p:cSldViewPr showGuides="1">
      <p:cViewPr>
        <p:scale>
          <a:sx n="90" d="100"/>
          <a:sy n="90" d="100"/>
        </p:scale>
        <p:origin x="2688" y="-618"/>
      </p:cViewPr>
      <p:guideLst>
        <p:guide orient="horz" pos="3024"/>
        <p:guide pos="230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38" Type="http://schemas.openxmlformats.org/officeDocument/2006/relationships/customXml" Target="../customXml/item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37" Type="http://schemas.openxmlformats.org/officeDocument/2006/relationships/customXml" Target="../customXml/item2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customXml" Target="../customXml/item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handoutMaster" Target="handoutMasters/handoutMaster1.xml"/><Relationship Id="rId35" Type="http://schemas.microsoft.com/office/2015/10/relationships/revisionInfo" Target="revisionInfo.xml"/><Relationship Id="rId8" Type="http://schemas.openxmlformats.org/officeDocument/2006/relationships/slide" Target="slides/slide4.xml"/><Relationship Id="rId3" Type="http://schemas.openxmlformats.org/officeDocument/2006/relationships/slideMaster" Target="slideMasters/slideMaster3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146" descr="top ppt">
            <a:extLst>
              <a:ext uri="{FF2B5EF4-FFF2-40B4-BE49-F238E27FC236}">
                <a16:creationId xmlns:a16="http://schemas.microsoft.com/office/drawing/2014/main" id="{4F860F37-CA72-464D-9116-B6BC16A93F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75" y="171450"/>
            <a:ext cx="6837363" cy="442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7" name="Group 147">
            <a:extLst>
              <a:ext uri="{FF2B5EF4-FFF2-40B4-BE49-F238E27FC236}">
                <a16:creationId xmlns:a16="http://schemas.microsoft.com/office/drawing/2014/main" id="{70789427-4C6A-4A75-B31F-2E4759F472CD}"/>
              </a:ext>
            </a:extLst>
          </p:cNvPr>
          <p:cNvGraphicFramePr>
            <a:graphicFrameLocks noGrp="1"/>
          </p:cNvGraphicFramePr>
          <p:nvPr/>
        </p:nvGraphicFramePr>
        <p:xfrm>
          <a:off x="344488" y="8931275"/>
          <a:ext cx="6615112" cy="327025"/>
        </p:xfrm>
        <a:graphic>
          <a:graphicData uri="http://schemas.openxmlformats.org/drawingml/2006/table">
            <a:tbl>
              <a:tblPr/>
              <a:tblGrid>
                <a:gridCol w="5670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45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702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806700" algn="ctr"/>
                          <a:tab pos="5611813" algn="r"/>
                        </a:tabLst>
                      </a:pPr>
                      <a:r>
                        <a:rPr kumimoji="0" lang="pt-B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quare721 BT" pitchFamily="34" charset="0"/>
                          <a:cs typeface="Times New Roman" pitchFamily="18" charset="0"/>
                        </a:rPr>
                        <a:t>MBA em Engenharia de Software Orientada a Serviços (SOA)</a:t>
                      </a:r>
                      <a:endParaRPr kumimoji="0" 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quare721 BT" pitchFamily="34" charset="0"/>
                        <a:cs typeface="Times New Roman" pitchFamily="18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806700" algn="ctr"/>
                          <a:tab pos="5611813" algn="r"/>
                        </a:tabLst>
                      </a:pPr>
                      <a:r>
                        <a:rPr lang="pt-BR" sz="800" dirty="0" err="1">
                          <a:latin typeface="Square721 BT" pitchFamily="34" charset="0"/>
                          <a:cs typeface="Calibri" pitchFamily="34" charset="0"/>
                        </a:rPr>
                        <a:t>Profª</a:t>
                      </a:r>
                      <a:r>
                        <a:rPr lang="pt-BR" sz="800" dirty="0">
                          <a:latin typeface="Square721 BT" pitchFamily="34" charset="0"/>
                          <a:cs typeface="Calibri" pitchFamily="34" charset="0"/>
                        </a:rPr>
                        <a:t> </a:t>
                      </a:r>
                      <a:r>
                        <a:rPr lang="en-US" sz="800" dirty="0">
                          <a:latin typeface="Square721 BT" pitchFamily="34" charset="0"/>
                          <a:cs typeface="Calibri" pitchFamily="34" charset="0"/>
                        </a:rPr>
                        <a:t>. </a:t>
                      </a:r>
                      <a:r>
                        <a:rPr lang="en-US" sz="800" dirty="0" err="1">
                          <a:latin typeface="Square721 BT" pitchFamily="34" charset="0"/>
                          <a:cs typeface="Calibri" pitchFamily="34" charset="0"/>
                        </a:rPr>
                        <a:t>MSc</a:t>
                      </a:r>
                      <a:r>
                        <a:rPr lang="en-US" sz="800" dirty="0">
                          <a:latin typeface="Square721 BT" pitchFamily="34" charset="0"/>
                          <a:cs typeface="Calibri" pitchFamily="34" charset="0"/>
                        </a:rPr>
                        <a:t> </a:t>
                      </a:r>
                      <a:r>
                        <a:rPr lang="pt-BR" sz="800" dirty="0">
                          <a:latin typeface="Square721 BT" pitchFamily="34" charset="0"/>
                          <a:cs typeface="Calibri" pitchFamily="34" charset="0"/>
                        </a:rPr>
                        <a:t>Susanne Anjos Andrade</a:t>
                      </a:r>
                      <a:endParaRPr kumimoji="0" 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quare721 BT" pitchFamily="34" charset="0"/>
                      </a:endParaRPr>
                    </a:p>
                  </a:txBody>
                  <a:tcPr marT="35541" marB="35541" anchor="ctr" horzOverflow="overflow">
                    <a:lnL cap="flat"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806700" algn="ctr"/>
                          <a:tab pos="5611813" algn="r"/>
                        </a:tabLst>
                      </a:pPr>
                      <a:endParaRPr kumimoji="0" lang="pt-B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T="35541" marB="35541" anchor="ctr" horzOverflow="overflow">
                    <a:lnL>
                      <a:noFill/>
                    </a:lnL>
                    <a:lnR cap="flat">
                      <a:noFill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" name="Rectangle 135">
            <a:extLst>
              <a:ext uri="{FF2B5EF4-FFF2-40B4-BE49-F238E27FC236}">
                <a16:creationId xmlns:a16="http://schemas.microsoft.com/office/drawing/2014/main" id="{2E86EE7D-ABE9-4FEF-943A-E8FC6FC19920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92550" y="8777288"/>
            <a:ext cx="3076575" cy="398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000">
                <a:latin typeface="Square721 BT" pitchFamily="34" charset="0"/>
              </a:defRPr>
            </a:lvl1pPr>
          </a:lstStyle>
          <a:p>
            <a:pPr>
              <a:defRPr/>
            </a:pPr>
            <a:r>
              <a:rPr lang="pt-BR" altLang="pt-BR"/>
              <a:t>Página - </a:t>
            </a:r>
            <a:fld id="{61BF9E74-DAA4-4DE3-BDB4-B1097CD628B2}" type="slidenum">
              <a:rPr lang="pt-BR" altLang="pt-BR"/>
              <a:pPr>
                <a:defRPr/>
              </a:pPr>
              <a:t>‹nº›</a:t>
            </a:fld>
            <a:r>
              <a:rPr lang="pt-BR" altLang="pt-BR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B226DE4D-D64C-41F9-9DCC-8954A26D745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81013"/>
          </a:xfrm>
          <a:prstGeom prst="rect">
            <a:avLst/>
          </a:prstGeom>
        </p:spPr>
        <p:txBody>
          <a:bodyPr vert="horz" lIns="112334" tIns="56167" rIns="112334" bIns="56167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5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774D9C91-4FDB-4F9B-846F-98C2EF0CBD3C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81013"/>
          </a:xfrm>
          <a:prstGeom prst="rect">
            <a:avLst/>
          </a:prstGeom>
        </p:spPr>
        <p:txBody>
          <a:bodyPr vert="horz" lIns="112334" tIns="56167" rIns="112334" bIns="56167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500">
                <a:latin typeface="+mn-lt"/>
                <a:cs typeface="+mn-cs"/>
              </a:defRPr>
            </a:lvl1pPr>
          </a:lstStyle>
          <a:p>
            <a:pPr>
              <a:defRPr/>
            </a:pPr>
            <a:fld id="{98BF8467-D8F0-4E80-9D68-0D77DCFBCAC4}" type="datetimeFigureOut">
              <a:rPr lang="pt-BR"/>
              <a:pPr>
                <a:defRPr/>
              </a:pPr>
              <a:t>06/03/2023</a:t>
            </a:fld>
            <a:endParaRPr lang="pt-BR"/>
          </a:p>
        </p:txBody>
      </p:sp>
      <p:sp>
        <p:nvSpPr>
          <p:cNvPr id="4" name="Espaço Reservado para Imagem de Slide 3">
            <a:extLst>
              <a:ext uri="{FF2B5EF4-FFF2-40B4-BE49-F238E27FC236}">
                <a16:creationId xmlns:a16="http://schemas.microsoft.com/office/drawing/2014/main" id="{5ECC52DC-F9A3-4774-9A6C-4BCBFFCC594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112334" tIns="56167" rIns="112334" bIns="56167" rtlCol="0" anchor="ctr"/>
          <a:lstStyle/>
          <a:p>
            <a:pPr lvl="0"/>
            <a:endParaRPr lang="pt-BR" noProof="0"/>
          </a:p>
        </p:txBody>
      </p:sp>
      <p:sp>
        <p:nvSpPr>
          <p:cNvPr id="5" name="Espaço Reservado para Anotações 4">
            <a:extLst>
              <a:ext uri="{FF2B5EF4-FFF2-40B4-BE49-F238E27FC236}">
                <a16:creationId xmlns:a16="http://schemas.microsoft.com/office/drawing/2014/main" id="{426FA4C5-FAD6-4245-AAAE-77FDD33E007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31838" y="4560888"/>
            <a:ext cx="5851525" cy="4321175"/>
          </a:xfrm>
          <a:prstGeom prst="rect">
            <a:avLst/>
          </a:prstGeom>
        </p:spPr>
        <p:txBody>
          <a:bodyPr vert="horz" lIns="112334" tIns="56167" rIns="112334" bIns="56167" rtlCol="0">
            <a:normAutofit/>
          </a:bodyPr>
          <a:lstStyle/>
          <a:p>
            <a:pPr lvl="0"/>
            <a:r>
              <a:rPr lang="pt-BR" noProof="0"/>
              <a:t>Clique para editar os estilos do texto mestre</a:t>
            </a:r>
          </a:p>
          <a:p>
            <a:pPr lvl="1"/>
            <a:r>
              <a:rPr lang="pt-BR" noProof="0"/>
              <a:t>Segundo nível</a:t>
            </a:r>
          </a:p>
          <a:p>
            <a:pPr lvl="2"/>
            <a:r>
              <a:rPr lang="pt-BR" noProof="0"/>
              <a:t>Terceiro nível</a:t>
            </a:r>
          </a:p>
          <a:p>
            <a:pPr lvl="3"/>
            <a:r>
              <a:rPr lang="pt-BR" noProof="0"/>
              <a:t>Quarto nível</a:t>
            </a:r>
          </a:p>
          <a:p>
            <a:pPr lvl="4"/>
            <a:r>
              <a:rPr lang="pt-BR" noProof="0"/>
              <a:t>Quinto nível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8D23617-D517-4A52-91C7-BCFDC3F8FAB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79425"/>
          </a:xfrm>
          <a:prstGeom prst="rect">
            <a:avLst/>
          </a:prstGeom>
        </p:spPr>
        <p:txBody>
          <a:bodyPr vert="horz" lIns="112334" tIns="56167" rIns="112334" bIns="56167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5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C299F0D-A39A-48E1-BA77-E94D22ED939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</p:spPr>
        <p:txBody>
          <a:bodyPr vert="horz" wrap="square" lIns="112334" tIns="56167" rIns="112334" bIns="56167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5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7741D7E1-E712-4F31-8EE8-FB7881D96352}" type="slidenum">
              <a:rPr lang="pt-BR" altLang="pt-BR"/>
              <a:pPr>
                <a:defRPr/>
              </a:pPr>
              <a:t>‹nº›</a:t>
            </a:fld>
            <a:endParaRPr lang="pt-BR" alt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ea typeface="Calibri"/>
                <a:cs typeface="Calibri"/>
              </a:rPr>
              <a:t>Descrição</a:t>
            </a:r>
            <a:r>
              <a:rPr lang="en-US" dirty="0">
                <a:ea typeface="Calibri"/>
                <a:cs typeface="Calibri"/>
              </a:rPr>
              <a:t> de </a:t>
            </a:r>
            <a:r>
              <a:rPr lang="en-US" dirty="0" err="1">
                <a:ea typeface="Calibri"/>
                <a:cs typeface="Calibri"/>
              </a:rPr>
              <a:t>onda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por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frequência</a:t>
            </a:r>
            <a:r>
              <a:rPr lang="en-US" dirty="0">
                <a:ea typeface="Calibri"/>
                <a:cs typeface="Calibri"/>
              </a:rPr>
              <a:t>, </a:t>
            </a:r>
            <a:r>
              <a:rPr lang="en-US" dirty="0" err="1">
                <a:ea typeface="Calibri"/>
                <a:cs typeface="Calibri"/>
              </a:rPr>
              <a:t>velocidade</a:t>
            </a:r>
            <a:r>
              <a:rPr lang="en-US" dirty="0">
                <a:ea typeface="Calibri"/>
                <a:cs typeface="Calibri"/>
              </a:rPr>
              <a:t> e </a:t>
            </a:r>
            <a:r>
              <a:rPr lang="en-US" dirty="0" err="1">
                <a:ea typeface="Calibri"/>
                <a:cs typeface="Calibri"/>
              </a:rPr>
              <a:t>comprimento</a:t>
            </a:r>
            <a:r>
              <a:rPr lang="en-US" dirty="0">
                <a:ea typeface="Calibri"/>
                <a:cs typeface="Calibri"/>
              </a:rPr>
              <a:t> de </a:t>
            </a:r>
            <a:r>
              <a:rPr lang="en-US" dirty="0" err="1">
                <a:ea typeface="Calibri"/>
                <a:cs typeface="Calibri"/>
              </a:rPr>
              <a:t>onda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741D7E1-E712-4F31-8EE8-FB7881D96352}" type="slidenum">
              <a:rPr lang="pt-BR" altLang="pt-BR"/>
              <a:pPr>
                <a:defRPr/>
              </a:pPr>
              <a:t>4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4589443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F037F24C-7147-490B-B2E0-A119D90779E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268413" y="727075"/>
            <a:ext cx="4778375" cy="3584575"/>
          </a:xfrm>
          <a:noFill/>
          <a:ln cap="flat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9" name="Rectangle 3">
            <a:extLst>
              <a:ext uri="{FF2B5EF4-FFF2-40B4-BE49-F238E27FC236}">
                <a16:creationId xmlns:a16="http://schemas.microsoft.com/office/drawing/2014/main" id="{8E71195C-13CC-43FC-8561-60E69F79BE1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004888" y="4573588"/>
            <a:ext cx="5297487" cy="38004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 altLang="pt-BR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539552" y="260648"/>
            <a:ext cx="7056784" cy="504056"/>
          </a:xfrm>
        </p:spPr>
        <p:txBody>
          <a:bodyPr/>
          <a:lstStyle/>
          <a:p>
            <a:r>
              <a:rPr lang="pt-BR" dirty="0"/>
              <a:t>Clique para editar o estilo do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395536" y="1268760"/>
            <a:ext cx="7916416" cy="5184576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dirty="0"/>
              <a:t>Clique para editar o estilo do subtítulo mestre</a:t>
            </a:r>
          </a:p>
        </p:txBody>
      </p:sp>
    </p:spTree>
    <p:extLst>
      <p:ext uri="{BB962C8B-B14F-4D97-AF65-F5344CB8AC3E}">
        <p14:creationId xmlns:p14="http://schemas.microsoft.com/office/powerpoint/2010/main" val="37135541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684218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467544" y="116632"/>
            <a:ext cx="7128792" cy="7920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 dirty="0"/>
              <a:t>Clique para editar o estilo do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465054" y="1340768"/>
            <a:ext cx="8283409" cy="5256584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dirty="0"/>
              <a:t>Clique para editar o estilo do subtítulo mestre</a:t>
            </a:r>
          </a:p>
        </p:txBody>
      </p:sp>
    </p:spTree>
    <p:extLst>
      <p:ext uri="{BB962C8B-B14F-4D97-AF65-F5344CB8AC3E}">
        <p14:creationId xmlns:p14="http://schemas.microsoft.com/office/powerpoint/2010/main" val="11892497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7544" y="188640"/>
            <a:ext cx="7272808" cy="5048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 dirty="0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 dirty="0"/>
              <a:t>Clique para editar os estilos do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41588754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</p:spTree>
    <p:extLst>
      <p:ext uri="{BB962C8B-B14F-4D97-AF65-F5344CB8AC3E}">
        <p14:creationId xmlns:p14="http://schemas.microsoft.com/office/powerpoint/2010/main" val="23101005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8015" y="260350"/>
            <a:ext cx="7272337" cy="5048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 dirty="0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41291385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8015" y="260350"/>
            <a:ext cx="7272337" cy="5048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 dirty="0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196280908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7544" y="188640"/>
            <a:ext cx="7272337" cy="5048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 dirty="0"/>
              <a:t>Clique para editar o estilo do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198126971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9005101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764704"/>
            <a:ext cx="3008313" cy="1162050"/>
          </a:xfrm>
        </p:spPr>
        <p:txBody>
          <a:bodyPr anchor="b"/>
          <a:lstStyle>
            <a:lvl1pPr algn="l">
              <a:defRPr sz="2000" b="1"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635896" y="764704"/>
            <a:ext cx="5111750" cy="5853113"/>
          </a:xfr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  <a:lvl2pPr>
              <a:defRPr sz="2800">
                <a:solidFill>
                  <a:schemeClr val="bg1"/>
                </a:solidFill>
              </a:defRPr>
            </a:lvl2pPr>
            <a:lvl3pPr>
              <a:defRPr sz="24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199" y="1926754"/>
            <a:ext cx="3008313" cy="4691063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</p:spTree>
    <p:extLst>
      <p:ext uri="{BB962C8B-B14F-4D97-AF65-F5344CB8AC3E}">
        <p14:creationId xmlns:p14="http://schemas.microsoft.com/office/powerpoint/2010/main" val="397189343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pt-BR" noProof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</p:spTree>
    <p:extLst>
      <p:ext uri="{BB962C8B-B14F-4D97-AF65-F5344CB8AC3E}">
        <p14:creationId xmlns:p14="http://schemas.microsoft.com/office/powerpoint/2010/main" val="28514802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39552" y="260648"/>
            <a:ext cx="7272808" cy="504800"/>
          </a:xfrm>
        </p:spPr>
        <p:txBody>
          <a:bodyPr/>
          <a:lstStyle/>
          <a:p>
            <a:r>
              <a:rPr lang="pt-BR" dirty="0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76380390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/>
          </p:nvPr>
        </p:nvSpPr>
        <p:spPr>
          <a:xfrm>
            <a:off x="467544" y="836712"/>
            <a:ext cx="8229600" cy="56355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837620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9841396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1558066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Texto 6"/>
          <p:cNvSpPr>
            <a:spLocks noGrp="1"/>
          </p:cNvSpPr>
          <p:nvPr>
            <p:ph type="body" sz="quarter" idx="10"/>
          </p:nvPr>
        </p:nvSpPr>
        <p:spPr>
          <a:xfrm>
            <a:off x="0" y="3212976"/>
            <a:ext cx="9144000" cy="79273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800" b="1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96647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6"/>
          <p:cNvSpPr>
            <a:spLocks noGrp="1"/>
          </p:cNvSpPr>
          <p:nvPr>
            <p:ph type="body" sz="quarter" idx="10"/>
          </p:nvPr>
        </p:nvSpPr>
        <p:spPr>
          <a:xfrm>
            <a:off x="0" y="3212976"/>
            <a:ext cx="9144000" cy="79273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800" b="1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4621541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Texto 6"/>
          <p:cNvSpPr>
            <a:spLocks noGrp="1"/>
          </p:cNvSpPr>
          <p:nvPr>
            <p:ph type="body" sz="quarter" idx="10"/>
          </p:nvPr>
        </p:nvSpPr>
        <p:spPr>
          <a:xfrm>
            <a:off x="0" y="3212976"/>
            <a:ext cx="9144000" cy="79273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800" b="1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1092191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4530942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4024053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Texto 6"/>
          <p:cNvSpPr>
            <a:spLocks noGrp="1"/>
          </p:cNvSpPr>
          <p:nvPr>
            <p:ph type="body" sz="quarter" idx="10"/>
          </p:nvPr>
        </p:nvSpPr>
        <p:spPr>
          <a:xfrm>
            <a:off x="3923928" y="2708920"/>
            <a:ext cx="3529012" cy="792733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pt-BR"/>
              <a:t>Clique para editar o texto mestre</a:t>
            </a:r>
          </a:p>
        </p:txBody>
      </p:sp>
    </p:spTree>
    <p:extLst>
      <p:ext uri="{BB962C8B-B14F-4D97-AF65-F5344CB8AC3E}">
        <p14:creationId xmlns:p14="http://schemas.microsoft.com/office/powerpoint/2010/main" val="49223244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6"/>
          <p:cNvSpPr>
            <a:spLocks noGrp="1"/>
          </p:cNvSpPr>
          <p:nvPr>
            <p:ph type="body" sz="quarter" idx="10"/>
          </p:nvPr>
        </p:nvSpPr>
        <p:spPr>
          <a:xfrm>
            <a:off x="3995936" y="2708920"/>
            <a:ext cx="3529012" cy="792733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pt-BR"/>
              <a:t>Clique para editar o texto mestre</a:t>
            </a:r>
          </a:p>
        </p:txBody>
      </p:sp>
    </p:spTree>
    <p:extLst>
      <p:ext uri="{BB962C8B-B14F-4D97-AF65-F5344CB8AC3E}">
        <p14:creationId xmlns:p14="http://schemas.microsoft.com/office/powerpoint/2010/main" val="5895154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</p:spTree>
    <p:extLst>
      <p:ext uri="{BB962C8B-B14F-4D97-AF65-F5344CB8AC3E}">
        <p14:creationId xmlns:p14="http://schemas.microsoft.com/office/powerpoint/2010/main" val="10852035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39552" y="260648"/>
            <a:ext cx="7272337" cy="504825"/>
          </a:xfrm>
        </p:spPr>
        <p:txBody>
          <a:bodyPr/>
          <a:lstStyle/>
          <a:p>
            <a:r>
              <a:rPr lang="pt-BR" dirty="0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30745304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39553" y="260648"/>
            <a:ext cx="7056784" cy="504825"/>
          </a:xfrm>
        </p:spPr>
        <p:txBody>
          <a:bodyPr/>
          <a:lstStyle>
            <a:lvl1pPr>
              <a:defRPr/>
            </a:lvl1pPr>
          </a:lstStyle>
          <a:p>
            <a:r>
              <a:rPr lang="pt-BR" dirty="0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17241652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39553" y="260648"/>
            <a:ext cx="6912768" cy="504825"/>
          </a:xfrm>
        </p:spPr>
        <p:txBody>
          <a:bodyPr/>
          <a:lstStyle/>
          <a:p>
            <a:r>
              <a:rPr lang="pt-BR" dirty="0"/>
              <a:t>Clique para editar o estilo do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42189116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768016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816247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816247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978297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</p:spTree>
    <p:extLst>
      <p:ext uri="{BB962C8B-B14F-4D97-AF65-F5344CB8AC3E}">
        <p14:creationId xmlns:p14="http://schemas.microsoft.com/office/powerpoint/2010/main" val="27495537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pt-BR" noProof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</p:spTree>
    <p:extLst>
      <p:ext uri="{BB962C8B-B14F-4D97-AF65-F5344CB8AC3E}">
        <p14:creationId xmlns:p14="http://schemas.microsoft.com/office/powerpoint/2010/main" val="10498428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image" Target="../media/image3.jpeg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eg"/><Relationship Id="rId3" Type="http://schemas.openxmlformats.org/officeDocument/2006/relationships/slideLayout" Target="../slideLayouts/slideLayout24.xml"/><Relationship Id="rId7" Type="http://schemas.openxmlformats.org/officeDocument/2006/relationships/image" Target="../media/image4.jpeg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5.xml"/><Relationship Id="rId9" Type="http://schemas.openxmlformats.org/officeDocument/2006/relationships/image" Target="../media/image5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slideLayout" Target="../slideLayouts/slideLayout29.xml"/><Relationship Id="rId7" Type="http://schemas.openxmlformats.org/officeDocument/2006/relationships/image" Target="../media/image7.png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microsoft.com/office/2007/relationships/hdphoto" Target="../media/hdphoto1.wdp"/><Relationship Id="rId5" Type="http://schemas.openxmlformats.org/officeDocument/2006/relationships/image" Target="../media/image6.png"/><Relationship Id="rId4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Espaço Reservado para Título 1">
            <a:extLst>
              <a:ext uri="{FF2B5EF4-FFF2-40B4-BE49-F238E27FC236}">
                <a16:creationId xmlns:a16="http://schemas.microsoft.com/office/drawing/2014/main" id="{21807878-B236-41FA-B2C2-33D4D8DDD154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95288" y="260350"/>
            <a:ext cx="7272337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pt-BR" altLang="pt-BR"/>
              <a:t>Clique para editar o estilo do título mestre</a:t>
            </a:r>
          </a:p>
        </p:txBody>
      </p:sp>
      <p:sp>
        <p:nvSpPr>
          <p:cNvPr id="1027" name="Espaço Reservado para Texto 2">
            <a:extLst>
              <a:ext uri="{FF2B5EF4-FFF2-40B4-BE49-F238E27FC236}">
                <a16:creationId xmlns:a16="http://schemas.microsoft.com/office/drawing/2014/main" id="{02030B68-9EF9-491B-897D-28BCA02CE1C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395288" y="1165225"/>
            <a:ext cx="8497887" cy="535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t-BR" altLang="pt-BR"/>
              <a:t>Clique para editar os estilos do texto mestre</a:t>
            </a:r>
          </a:p>
          <a:p>
            <a:pPr lvl="1"/>
            <a:r>
              <a:rPr lang="pt-BR" altLang="pt-BR"/>
              <a:t>Segundo nível</a:t>
            </a:r>
          </a:p>
          <a:p>
            <a:pPr lvl="2"/>
            <a:r>
              <a:rPr lang="pt-BR" altLang="pt-BR"/>
              <a:t>Terceiro nível</a:t>
            </a:r>
          </a:p>
          <a:p>
            <a:pPr lvl="3"/>
            <a:r>
              <a:rPr lang="pt-BR" altLang="pt-BR"/>
              <a:t>Quarto nível</a:t>
            </a:r>
          </a:p>
          <a:p>
            <a:pPr lvl="4"/>
            <a:r>
              <a:rPr lang="pt-BR" altLang="pt-BR"/>
              <a:t>Quinto nível</a:t>
            </a:r>
          </a:p>
        </p:txBody>
      </p:sp>
      <p:pic>
        <p:nvPicPr>
          <p:cNvPr id="1028" name="Picture 2" descr="C:\Users\cl0817\Desktop\MioloBranco.jpg">
            <a:extLst>
              <a:ext uri="{FF2B5EF4-FFF2-40B4-BE49-F238E27FC236}">
                <a16:creationId xmlns:a16="http://schemas.microsoft.com/office/drawing/2014/main" id="{C96B475A-E4E9-4E39-B6EF-38D0C27A47A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Imagem 1">
            <a:extLst>
              <a:ext uri="{FF2B5EF4-FFF2-40B4-BE49-F238E27FC236}">
                <a16:creationId xmlns:a16="http://schemas.microsoft.com/office/drawing/2014/main" id="{9CCB3F0B-F6BB-4F73-BCAD-3FCC8FA1255C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5047" r:id="rId1"/>
    <p:sldLayoutId id="2147485048" r:id="rId2"/>
    <p:sldLayoutId id="2147485049" r:id="rId3"/>
    <p:sldLayoutId id="2147485050" r:id="rId4"/>
    <p:sldLayoutId id="2147485051" r:id="rId5"/>
    <p:sldLayoutId id="2147485052" r:id="rId6"/>
    <p:sldLayoutId id="2147485053" r:id="rId7"/>
    <p:sldLayoutId id="2147485054" r:id="rId8"/>
    <p:sldLayoutId id="2147485055" r:id="rId9"/>
    <p:sldLayoutId id="2147485056" r:id="rId10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Espaço Reservado para Título 1">
            <a:extLst>
              <a:ext uri="{FF2B5EF4-FFF2-40B4-BE49-F238E27FC236}">
                <a16:creationId xmlns:a16="http://schemas.microsoft.com/office/drawing/2014/main" id="{C738FB59-4157-458C-8F68-8BBFE91DF4EB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95288" y="260350"/>
            <a:ext cx="7272337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pt-BR" altLang="pt-BR"/>
              <a:t>Clique para editar o estilo do título mestre</a:t>
            </a:r>
          </a:p>
        </p:txBody>
      </p:sp>
      <p:sp>
        <p:nvSpPr>
          <p:cNvPr id="2051" name="Espaço Reservado para Texto 2">
            <a:extLst>
              <a:ext uri="{FF2B5EF4-FFF2-40B4-BE49-F238E27FC236}">
                <a16:creationId xmlns:a16="http://schemas.microsoft.com/office/drawing/2014/main" id="{C6919357-FA36-46F9-B6A3-800E32DC740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395288" y="1165225"/>
            <a:ext cx="8497887" cy="535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t-BR" altLang="pt-BR"/>
              <a:t>Clique para editar os estilos do texto mestre</a:t>
            </a:r>
          </a:p>
          <a:p>
            <a:pPr lvl="1"/>
            <a:r>
              <a:rPr lang="pt-BR" altLang="pt-BR"/>
              <a:t>Segundo nível</a:t>
            </a:r>
          </a:p>
          <a:p>
            <a:pPr lvl="2"/>
            <a:r>
              <a:rPr lang="pt-BR" altLang="pt-BR"/>
              <a:t>Terceiro nível</a:t>
            </a:r>
          </a:p>
          <a:p>
            <a:pPr lvl="3"/>
            <a:r>
              <a:rPr lang="pt-BR" altLang="pt-BR"/>
              <a:t>Quarto nível</a:t>
            </a:r>
          </a:p>
          <a:p>
            <a:pPr lvl="4"/>
            <a:r>
              <a:rPr lang="pt-BR" altLang="pt-BR"/>
              <a:t>Quinto nível</a:t>
            </a:r>
          </a:p>
        </p:txBody>
      </p:sp>
      <p:sp>
        <p:nvSpPr>
          <p:cNvPr id="2052" name="CaixaDeTexto 5">
            <a:extLst>
              <a:ext uri="{FF2B5EF4-FFF2-40B4-BE49-F238E27FC236}">
                <a16:creationId xmlns:a16="http://schemas.microsoft.com/office/drawing/2014/main" id="{58E61261-F8DE-4F81-B5AB-FAE871C42C98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3779838" y="3252788"/>
            <a:ext cx="176371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pt-BR" altLang="pt-BR" sz="2000" b="1"/>
              <a:t>TEMPLATE 2</a:t>
            </a:r>
          </a:p>
        </p:txBody>
      </p:sp>
      <p:pic>
        <p:nvPicPr>
          <p:cNvPr id="2053" name="Imagem 2">
            <a:extLst>
              <a:ext uri="{FF2B5EF4-FFF2-40B4-BE49-F238E27FC236}">
                <a16:creationId xmlns:a16="http://schemas.microsoft.com/office/drawing/2014/main" id="{B2FE3769-3D70-43CB-8CC2-98F328BBC77D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5057" r:id="rId1"/>
    <p:sldLayoutId id="2147485058" r:id="rId2"/>
    <p:sldLayoutId id="2147485059" r:id="rId3"/>
    <p:sldLayoutId id="2147485060" r:id="rId4"/>
    <p:sldLayoutId id="2147485061" r:id="rId5"/>
    <p:sldLayoutId id="2147485062" r:id="rId6"/>
    <p:sldLayoutId id="2147485063" r:id="rId7"/>
    <p:sldLayoutId id="2147485064" r:id="rId8"/>
    <p:sldLayoutId id="2147485065" r:id="rId9"/>
    <p:sldLayoutId id="2147485070" r:id="rId10"/>
    <p:sldLayoutId id="2147485066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Espaço Reservado para Título 1">
            <a:extLst>
              <a:ext uri="{FF2B5EF4-FFF2-40B4-BE49-F238E27FC236}">
                <a16:creationId xmlns:a16="http://schemas.microsoft.com/office/drawing/2014/main" id="{9F99352D-7981-4853-8146-425016D90C4C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pt-BR" altLang="pt-BR"/>
              <a:t>Clique para editar o estilo do título mestre</a:t>
            </a:r>
          </a:p>
        </p:txBody>
      </p:sp>
      <p:sp>
        <p:nvSpPr>
          <p:cNvPr id="3075" name="Espaço Reservado para Texto 2">
            <a:extLst>
              <a:ext uri="{FF2B5EF4-FFF2-40B4-BE49-F238E27FC236}">
                <a16:creationId xmlns:a16="http://schemas.microsoft.com/office/drawing/2014/main" id="{A6377868-E329-4BDD-9AD5-890AA2A4E76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t-BR" altLang="pt-BR"/>
              <a:t>Clique para editar os estilos do texto mestre</a:t>
            </a:r>
          </a:p>
          <a:p>
            <a:pPr lvl="1"/>
            <a:r>
              <a:rPr lang="pt-BR" altLang="pt-BR"/>
              <a:t>Segundo nível</a:t>
            </a:r>
          </a:p>
          <a:p>
            <a:pPr lvl="2"/>
            <a:r>
              <a:rPr lang="pt-BR" altLang="pt-BR"/>
              <a:t>Terceiro nível</a:t>
            </a:r>
          </a:p>
          <a:p>
            <a:pPr lvl="3"/>
            <a:r>
              <a:rPr lang="pt-BR" altLang="pt-BR"/>
              <a:t>Quarto nível</a:t>
            </a:r>
          </a:p>
          <a:p>
            <a:pPr lvl="4"/>
            <a:r>
              <a:rPr lang="pt-BR" alt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C8C4475-8D3F-49D1-9BCF-B3A2D10D72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56B76EEF-8037-4CDD-AF28-295BED34BD21}" type="datetimeFigureOut">
              <a:rPr lang="pt-BR"/>
              <a:pPr>
                <a:defRPr/>
              </a:pPr>
              <a:t>06/03/2023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E23A43D-CC0E-447E-B830-D404D21A71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AD9C497-8C9E-4315-81E4-AF8CDC2DCD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F022FB65-073B-4846-92D5-81E90D2C1951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  <p:pic>
        <p:nvPicPr>
          <p:cNvPr id="3079" name="Picture 2" descr="C:\Users\cl0817\Desktop\CoringasLogos.jpg">
            <a:extLst>
              <a:ext uri="{FF2B5EF4-FFF2-40B4-BE49-F238E27FC236}">
                <a16:creationId xmlns:a16="http://schemas.microsoft.com/office/drawing/2014/main" id="{71BC5B46-04CB-4344-A51E-75769CB3A93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0" name="Imagem 7">
            <a:extLst>
              <a:ext uri="{FF2B5EF4-FFF2-40B4-BE49-F238E27FC236}">
                <a16:creationId xmlns:a16="http://schemas.microsoft.com/office/drawing/2014/main" id="{3F4B71C4-FB06-4128-83C4-B545D45DA680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61463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1" name="Imagem 8">
            <a:extLst>
              <a:ext uri="{FF2B5EF4-FFF2-40B4-BE49-F238E27FC236}">
                <a16:creationId xmlns:a16="http://schemas.microsoft.com/office/drawing/2014/main" id="{5B38B3D8-C6E2-488B-BB15-BC5620E0E70C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92275"/>
            <a:ext cx="9161463" cy="3900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5071" r:id="rId1"/>
    <p:sldLayoutId id="2147485072" r:id="rId2"/>
    <p:sldLayoutId id="2147485073" r:id="rId3"/>
    <p:sldLayoutId id="2147485074" r:id="rId4"/>
    <p:sldLayoutId id="2147485075" r:id="rId5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Imagem 1">
            <a:extLst>
              <a:ext uri="{FF2B5EF4-FFF2-40B4-BE49-F238E27FC236}">
                <a16:creationId xmlns:a16="http://schemas.microsoft.com/office/drawing/2014/main" id="{2546B3B6-845C-449C-860F-9FEA49F94A5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0F170740-16EF-4FCF-8500-0970327B14F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/>
          <a:srcRect l="1100" t="15587" r="77600" b="77055"/>
          <a:stretch/>
        </p:blipFill>
        <p:spPr>
          <a:xfrm>
            <a:off x="98684" y="2789749"/>
            <a:ext cx="3565011" cy="692726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E1EBDE81-0E34-4AB5-9A21-80BD14AF475C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7380312" y="116632"/>
            <a:ext cx="1572394" cy="79341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5067" r:id="rId1"/>
    <p:sldLayoutId id="2147485068" r:id="rId2"/>
    <p:sldLayoutId id="2147485069" r:id="rId3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28.png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Texto 1">
            <a:extLst>
              <a:ext uri="{FF2B5EF4-FFF2-40B4-BE49-F238E27FC236}">
                <a16:creationId xmlns:a16="http://schemas.microsoft.com/office/drawing/2014/main" id="{2E231625-1639-383C-45E1-F02FC191019A}"/>
              </a:ext>
            </a:extLst>
          </p:cNvPr>
          <p:cNvSpPr>
            <a:spLocks noGrp="1"/>
          </p:cNvSpPr>
          <p:nvPr/>
        </p:nvSpPr>
        <p:spPr bwMode="auto">
          <a:xfrm>
            <a:off x="3924300" y="2781300"/>
            <a:ext cx="3529013" cy="792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b="1" kern="1200" baseline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altLang="pt-BR">
                <a:latin typeface="Arial"/>
                <a:cs typeface="Arial"/>
              </a:rPr>
              <a:t>TECNOLOGIA EM IA</a:t>
            </a:r>
            <a:endParaRPr lang="pt-BR" altLang="pt-BR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A3B939F-BCB5-BC47-8C42-DB336F8AD9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288" y="1165225"/>
            <a:ext cx="8497887" cy="3209588"/>
          </a:xfrm>
        </p:spPr>
        <p:txBody>
          <a:bodyPr/>
          <a:lstStyle/>
          <a:p>
            <a:pPr marL="0" indent="0" algn="ctr">
              <a:buNone/>
            </a:pPr>
            <a:r>
              <a:rPr lang="pt-BR" b="1" dirty="0">
                <a:latin typeface="Arial"/>
                <a:cs typeface="Arial"/>
              </a:rPr>
              <a:t>Exercícios</a:t>
            </a:r>
          </a:p>
          <a:p>
            <a:pPr marL="514350" indent="-514350">
              <a:buAutoNum type="arabicPeriod"/>
            </a:pPr>
            <a:r>
              <a:rPr lang="pt-BR" dirty="0">
                <a:latin typeface="Arial"/>
                <a:cs typeface="Arial"/>
              </a:rPr>
              <a:t>Considerando a Lei de Wien, estime o comprimento de onda da radiação emitida pelo corpo humano (T=37°C).</a:t>
            </a:r>
            <a:endParaRPr lang="pt-BR" dirty="0"/>
          </a:p>
          <a:p>
            <a:pPr marL="514350" indent="-514350">
              <a:buAutoNum type="arabicPeriod"/>
            </a:pPr>
            <a:r>
              <a:rPr lang="pt-BR" dirty="0">
                <a:latin typeface="Arial"/>
                <a:cs typeface="Arial"/>
              </a:rPr>
              <a:t>Dado que o sol tem seu pico de emissão de radiação em                        , estime a sua temperatura.</a:t>
            </a:r>
            <a:endParaRPr lang="pt-BR" dirty="0"/>
          </a:p>
          <a:p>
            <a:pPr marL="514350" indent="-514350">
              <a:buAutoNum type="arabicPeriod"/>
            </a:pPr>
            <a:endParaRPr lang="pt-BR" dirty="0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068D5597-2A05-90AB-1E6A-05153AE4D5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260648"/>
            <a:ext cx="7272808" cy="504800"/>
          </a:xfrm>
        </p:spPr>
        <p:txBody>
          <a:bodyPr/>
          <a:lstStyle/>
          <a:p>
            <a:r>
              <a:rPr lang="pt-BR" dirty="0">
                <a:latin typeface="Arial"/>
                <a:cs typeface="Arial"/>
              </a:rPr>
              <a:t>Primórdios da Mecânica Quântica</a:t>
            </a:r>
            <a:endParaRPr lang="pt-BR" dirty="0"/>
          </a:p>
        </p:txBody>
      </p:sp>
      <p:pic>
        <p:nvPicPr>
          <p:cNvPr id="8" name="Imagem 8">
            <a:extLst>
              <a:ext uri="{FF2B5EF4-FFF2-40B4-BE49-F238E27FC236}">
                <a16:creationId xmlns:a16="http://schemas.microsoft.com/office/drawing/2014/main" id="{627DC748-5868-641B-E94A-8B084C0E07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5574" y="3510362"/>
            <a:ext cx="2324912" cy="391751"/>
          </a:xfrm>
          <a:prstGeom prst="rect">
            <a:avLst/>
          </a:prstGeom>
        </p:spPr>
      </p:pic>
      <p:pic>
        <p:nvPicPr>
          <p:cNvPr id="9" name="Imagem 9">
            <a:extLst>
              <a:ext uri="{FF2B5EF4-FFF2-40B4-BE49-F238E27FC236}">
                <a16:creationId xmlns:a16="http://schemas.microsoft.com/office/drawing/2014/main" id="{C42E7ADD-2604-2F8D-C079-1687804AA4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016" y="4896510"/>
            <a:ext cx="2743200" cy="430750"/>
          </a:xfrm>
          <a:prstGeom prst="rect">
            <a:avLst/>
          </a:prstGeom>
        </p:spPr>
      </p:pic>
      <p:pic>
        <p:nvPicPr>
          <p:cNvPr id="10" name="Imagem 10">
            <a:extLst>
              <a:ext uri="{FF2B5EF4-FFF2-40B4-BE49-F238E27FC236}">
                <a16:creationId xmlns:a16="http://schemas.microsoft.com/office/drawing/2014/main" id="{728A3542-0183-F9A1-AF9E-D5DC67D3AA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9779" y="4899263"/>
            <a:ext cx="5136204" cy="444701"/>
          </a:xfrm>
          <a:prstGeom prst="rect">
            <a:avLst/>
          </a:prstGeom>
        </p:spPr>
      </p:pic>
      <p:pic>
        <p:nvPicPr>
          <p:cNvPr id="11" name="Imagem 11">
            <a:extLst>
              <a:ext uri="{FF2B5EF4-FFF2-40B4-BE49-F238E27FC236}">
                <a16:creationId xmlns:a16="http://schemas.microsoft.com/office/drawing/2014/main" id="{999A30B3-27B7-AA63-5946-0E48A1C8C1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6743" y="5735570"/>
            <a:ext cx="1858591" cy="445244"/>
          </a:xfrm>
          <a:prstGeom prst="rect">
            <a:avLst/>
          </a:prstGeom>
        </p:spPr>
      </p:pic>
      <p:pic>
        <p:nvPicPr>
          <p:cNvPr id="12" name="Imagem 12">
            <a:extLst>
              <a:ext uri="{FF2B5EF4-FFF2-40B4-BE49-F238E27FC236}">
                <a16:creationId xmlns:a16="http://schemas.microsoft.com/office/drawing/2014/main" id="{5D79865A-AEAC-3A87-4130-45DC46F05D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39702" y="5734234"/>
            <a:ext cx="3891063" cy="428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3522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ext Box 4">
            <a:extLst>
              <a:ext uri="{FF2B5EF4-FFF2-40B4-BE49-F238E27FC236}">
                <a16:creationId xmlns:a16="http://schemas.microsoft.com/office/drawing/2014/main" id="{5B7F5532-2E3E-4C83-8298-9C0227C974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1813" y="241300"/>
            <a:ext cx="85693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None/>
            </a:pPr>
            <a:r>
              <a:rPr lang="pt-BR" altLang="zh-CN" b="1" dirty="0">
                <a:latin typeface="Arial"/>
                <a:ea typeface="宋体"/>
                <a:cs typeface="Arial"/>
              </a:rPr>
              <a:t>Primórdios da Mecânica Quântica</a:t>
            </a:r>
            <a:endParaRPr lang="pt-BR" altLang="pt-BR" sz="2000" b="1" dirty="0">
              <a:ea typeface="宋体" panose="02010600030101010101" pitchFamily="2" charset="-122"/>
            </a:endParaRPr>
          </a:p>
        </p:txBody>
      </p:sp>
      <p:sp>
        <p:nvSpPr>
          <p:cNvPr id="15363" name="Text Box 5">
            <a:extLst>
              <a:ext uri="{FF2B5EF4-FFF2-40B4-BE49-F238E27FC236}">
                <a16:creationId xmlns:a16="http://schemas.microsoft.com/office/drawing/2014/main" id="{4D1FDCDB-F9FF-4EE8-A382-F520AEF4E6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" y="981075"/>
            <a:ext cx="73120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>
              <a:spcBef>
                <a:spcPct val="0"/>
              </a:spcBef>
              <a:buNone/>
            </a:pPr>
            <a:r>
              <a:rPr lang="pt-BR" altLang="pt-BR" sz="2400" dirty="0">
                <a:latin typeface="Arial"/>
                <a:cs typeface="Arial"/>
              </a:rPr>
              <a:t>Estimando a temperatura dos planetas</a:t>
            </a:r>
            <a:endParaRPr lang="pt-BR" altLang="pt-BR" sz="2400" dirty="0"/>
          </a:p>
        </p:txBody>
      </p:sp>
      <p:pic>
        <p:nvPicPr>
          <p:cNvPr id="3" name="Imagem 3" descr="Uma imagem contendo Forma&#10;&#10;Descrição gerada automaticamente">
            <a:extLst>
              <a:ext uri="{FF2B5EF4-FFF2-40B4-BE49-F238E27FC236}">
                <a16:creationId xmlns:a16="http://schemas.microsoft.com/office/drawing/2014/main" id="{9F2BA0AF-EE20-E540-60B6-080B63A49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52161"/>
            <a:ext cx="9144000" cy="4954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598368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4" descr="Gráfico, Histograma&#10;&#10;Descrição gerada automaticamente">
            <a:extLst>
              <a:ext uri="{FF2B5EF4-FFF2-40B4-BE49-F238E27FC236}">
                <a16:creationId xmlns:a16="http://schemas.microsoft.com/office/drawing/2014/main" id="{31450A97-51F3-AC56-811B-C87DB41D6A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89980" y="2420532"/>
            <a:ext cx="4059879" cy="2887696"/>
          </a:xfrm>
        </p:spPr>
      </p:pic>
      <p:pic>
        <p:nvPicPr>
          <p:cNvPr id="5" name="Imagem 5" descr="Diagrama&#10;&#10;Descrição gerada automaticamente">
            <a:extLst>
              <a:ext uri="{FF2B5EF4-FFF2-40B4-BE49-F238E27FC236}">
                <a16:creationId xmlns:a16="http://schemas.microsoft.com/office/drawing/2014/main" id="{587EAF0F-3C73-0885-4240-457D408AFD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643" y="2529301"/>
            <a:ext cx="4931923" cy="2781891"/>
          </a:xfrm>
          <a:prstGeom prst="rect">
            <a:avLst/>
          </a:prstGeom>
        </p:spPr>
      </p:pic>
      <p:sp>
        <p:nvSpPr>
          <p:cNvPr id="7" name="Text Box 4">
            <a:extLst>
              <a:ext uri="{FF2B5EF4-FFF2-40B4-BE49-F238E27FC236}">
                <a16:creationId xmlns:a16="http://schemas.microsoft.com/office/drawing/2014/main" id="{27FD365F-1DE3-BF12-35FC-981C1C049B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1813" y="241300"/>
            <a:ext cx="85693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None/>
            </a:pPr>
            <a:r>
              <a:rPr lang="pt-BR" altLang="zh-CN" b="1" dirty="0">
                <a:latin typeface="Arial"/>
                <a:ea typeface="宋体"/>
                <a:cs typeface="Arial"/>
              </a:rPr>
              <a:t>Primórdios da Mecânica Quântica</a:t>
            </a:r>
            <a:endParaRPr lang="pt-BR" altLang="pt-BR" sz="2000" b="1" dirty="0">
              <a:ea typeface="宋体" panose="02010600030101010101" pitchFamily="2" charset="-122"/>
            </a:endParaRPr>
          </a:p>
        </p:txBody>
      </p:sp>
      <p:sp>
        <p:nvSpPr>
          <p:cNvPr id="9" name="Text Box 5">
            <a:extLst>
              <a:ext uri="{FF2B5EF4-FFF2-40B4-BE49-F238E27FC236}">
                <a16:creationId xmlns:a16="http://schemas.microsoft.com/office/drawing/2014/main" id="{BDEC1795-D800-B033-5430-705B2645DD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7237" y="1525823"/>
            <a:ext cx="73120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None/>
            </a:pPr>
            <a:r>
              <a:rPr lang="pt-BR" altLang="pt-BR" sz="2400" dirty="0">
                <a:latin typeface="Arial"/>
                <a:cs typeface="Arial"/>
              </a:rPr>
              <a:t>Qual a cor do sol?</a:t>
            </a:r>
            <a:endParaRPr lang="pt-BR" altLang="pt-BR" sz="2400" dirty="0"/>
          </a:p>
        </p:txBody>
      </p:sp>
    </p:spTree>
    <p:extLst>
      <p:ext uri="{BB962C8B-B14F-4D97-AF65-F5344CB8AC3E}">
        <p14:creationId xmlns:p14="http://schemas.microsoft.com/office/powerpoint/2010/main" val="24720976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ext Box 4">
            <a:extLst>
              <a:ext uri="{FF2B5EF4-FFF2-40B4-BE49-F238E27FC236}">
                <a16:creationId xmlns:a16="http://schemas.microsoft.com/office/drawing/2014/main" id="{5B7F5532-2E3E-4C83-8298-9C0227C974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1813" y="241300"/>
            <a:ext cx="85693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None/>
            </a:pPr>
            <a:r>
              <a:rPr lang="pt-BR" altLang="zh-CN" b="1" dirty="0">
                <a:latin typeface="Arial"/>
                <a:ea typeface="宋体"/>
                <a:cs typeface="Arial"/>
              </a:rPr>
              <a:t>Primórdios da Mecânica Quântica</a:t>
            </a:r>
            <a:endParaRPr lang="pt-BR" altLang="pt-BR" sz="2000" b="1" dirty="0">
              <a:ea typeface="宋体" panose="02010600030101010101" pitchFamily="2" charset="-122"/>
            </a:endParaRPr>
          </a:p>
        </p:txBody>
      </p:sp>
      <p:sp>
        <p:nvSpPr>
          <p:cNvPr id="15363" name="Text Box 5">
            <a:extLst>
              <a:ext uri="{FF2B5EF4-FFF2-40B4-BE49-F238E27FC236}">
                <a16:creationId xmlns:a16="http://schemas.microsoft.com/office/drawing/2014/main" id="{4D1FDCDB-F9FF-4EE8-A382-F520AEF4E6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" y="981075"/>
            <a:ext cx="73120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>
              <a:spcBef>
                <a:spcPct val="0"/>
              </a:spcBef>
              <a:buNone/>
            </a:pPr>
            <a:r>
              <a:rPr lang="pt-BR" altLang="pt-BR" sz="2400" dirty="0">
                <a:latin typeface="Arial"/>
                <a:cs typeface="Arial"/>
              </a:rPr>
              <a:t>Catástrofe do Ultravioleta</a:t>
            </a:r>
            <a:endParaRPr lang="pt-BR" dirty="0"/>
          </a:p>
        </p:txBody>
      </p:sp>
      <p:pic>
        <p:nvPicPr>
          <p:cNvPr id="2" name="Imagem 2" descr="Gráfico&#10;&#10;Descrição gerada automaticamente">
            <a:extLst>
              <a:ext uri="{FF2B5EF4-FFF2-40B4-BE49-F238E27FC236}">
                <a16:creationId xmlns:a16="http://schemas.microsoft.com/office/drawing/2014/main" id="{389D43F7-0C1C-7AD1-3C7F-9E4977FD83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259" y="1656667"/>
            <a:ext cx="5847906" cy="4682577"/>
          </a:xfrm>
          <a:prstGeom prst="rect">
            <a:avLst/>
          </a:prstGeom>
        </p:spPr>
      </p:pic>
      <p:sp>
        <p:nvSpPr>
          <p:cNvPr id="6" name="Text Box 5">
            <a:extLst>
              <a:ext uri="{FF2B5EF4-FFF2-40B4-BE49-F238E27FC236}">
                <a16:creationId xmlns:a16="http://schemas.microsoft.com/office/drawing/2014/main" id="{C72A3412-E72C-3414-8FDB-B6FBB8C0F4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45918" y="2612079"/>
            <a:ext cx="3236136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>
              <a:spcBef>
                <a:spcPct val="0"/>
              </a:spcBef>
              <a:buNone/>
            </a:pPr>
            <a:r>
              <a:rPr lang="pt-BR" altLang="pt-BR" sz="2400" dirty="0">
                <a:latin typeface="Arial"/>
                <a:cs typeface="Arial"/>
              </a:rPr>
              <a:t>Lei de Rayleigh-Jeans</a:t>
            </a:r>
            <a:endParaRPr lang="pt-BR" dirty="0"/>
          </a:p>
        </p:txBody>
      </p:sp>
      <p:pic>
        <p:nvPicPr>
          <p:cNvPr id="7" name="Imagem 7">
            <a:extLst>
              <a:ext uri="{FF2B5EF4-FFF2-40B4-BE49-F238E27FC236}">
                <a16:creationId xmlns:a16="http://schemas.microsoft.com/office/drawing/2014/main" id="{D2527A3F-2D2E-FB80-F1AF-04F24BAE58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8159" y="4632798"/>
            <a:ext cx="1736186" cy="471792"/>
          </a:xfrm>
          <a:prstGeom prst="rect">
            <a:avLst/>
          </a:prstGeom>
        </p:spPr>
      </p:pic>
      <p:pic>
        <p:nvPicPr>
          <p:cNvPr id="8" name="Imagem 8">
            <a:extLst>
              <a:ext uri="{FF2B5EF4-FFF2-40B4-BE49-F238E27FC236}">
                <a16:creationId xmlns:a16="http://schemas.microsoft.com/office/drawing/2014/main" id="{0E469402-327C-B9CB-D189-5A0C61DE8A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9515" y="3353070"/>
            <a:ext cx="2743200" cy="1085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884795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4" descr="Diagrama&#10;&#10;Descrição gerada automaticamente">
            <a:extLst>
              <a:ext uri="{FF2B5EF4-FFF2-40B4-BE49-F238E27FC236}">
                <a16:creationId xmlns:a16="http://schemas.microsoft.com/office/drawing/2014/main" id="{6FECB018-BF10-790C-C252-B0D7D24B86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422" y="1750843"/>
            <a:ext cx="5417699" cy="3351585"/>
          </a:xfrm>
        </p:spPr>
      </p:pic>
      <p:pic>
        <p:nvPicPr>
          <p:cNvPr id="7" name="Imagem 7">
            <a:extLst>
              <a:ext uri="{FF2B5EF4-FFF2-40B4-BE49-F238E27FC236}">
                <a16:creationId xmlns:a16="http://schemas.microsoft.com/office/drawing/2014/main" id="{DF210DA0-F16A-AF2E-63BE-5178778F5B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8306" y="3116428"/>
            <a:ext cx="2743200" cy="547321"/>
          </a:xfrm>
          <a:prstGeom prst="rect">
            <a:avLst/>
          </a:prstGeom>
        </p:spPr>
      </p:pic>
      <p:pic>
        <p:nvPicPr>
          <p:cNvPr id="8" name="Imagem 8">
            <a:extLst>
              <a:ext uri="{FF2B5EF4-FFF2-40B4-BE49-F238E27FC236}">
                <a16:creationId xmlns:a16="http://schemas.microsoft.com/office/drawing/2014/main" id="{AA61168A-3DAA-5B58-0775-8D73A808E2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8306" y="3988568"/>
            <a:ext cx="2743200" cy="592931"/>
          </a:xfrm>
          <a:prstGeom prst="rect">
            <a:avLst/>
          </a:prstGeom>
        </p:spPr>
      </p:pic>
      <p:pic>
        <p:nvPicPr>
          <p:cNvPr id="10" name="Imagem 8">
            <a:extLst>
              <a:ext uri="{FF2B5EF4-FFF2-40B4-BE49-F238E27FC236}">
                <a16:creationId xmlns:a16="http://schemas.microsoft.com/office/drawing/2014/main" id="{BF11F157-D007-33BC-2B2C-0C566476CB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8306" y="1777189"/>
            <a:ext cx="2743200" cy="1085716"/>
          </a:xfrm>
          <a:prstGeom prst="rect">
            <a:avLst/>
          </a:prstGeom>
        </p:spPr>
      </p:pic>
      <p:sp>
        <p:nvSpPr>
          <p:cNvPr id="12" name="Text Box 4">
            <a:extLst>
              <a:ext uri="{FF2B5EF4-FFF2-40B4-BE49-F238E27FC236}">
                <a16:creationId xmlns:a16="http://schemas.microsoft.com/office/drawing/2014/main" id="{BEB500F3-9612-9153-216D-AE78807232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1813" y="241300"/>
            <a:ext cx="85693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None/>
            </a:pPr>
            <a:r>
              <a:rPr lang="pt-BR" altLang="zh-CN" b="1" dirty="0">
                <a:latin typeface="Arial"/>
                <a:ea typeface="宋体"/>
                <a:cs typeface="Arial"/>
              </a:rPr>
              <a:t>Primórdios da Mecânica Quântica</a:t>
            </a:r>
            <a:endParaRPr lang="pt-BR" altLang="pt-BR" sz="2000" b="1" dirty="0">
              <a:ea typeface="宋体" panose="02010600030101010101" pitchFamily="2" charset="-122"/>
            </a:endParaRPr>
          </a:p>
        </p:txBody>
      </p:sp>
      <p:sp>
        <p:nvSpPr>
          <p:cNvPr id="14" name="Text Box 5">
            <a:extLst>
              <a:ext uri="{FF2B5EF4-FFF2-40B4-BE49-F238E27FC236}">
                <a16:creationId xmlns:a16="http://schemas.microsoft.com/office/drawing/2014/main" id="{D2944144-67DB-ECA7-D5F9-29B24ABD15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" y="981075"/>
            <a:ext cx="73120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>
              <a:spcBef>
                <a:spcPct val="0"/>
              </a:spcBef>
              <a:buNone/>
            </a:pPr>
            <a:r>
              <a:rPr lang="pt-BR" altLang="pt-BR" sz="2400" dirty="0">
                <a:latin typeface="Arial"/>
                <a:cs typeface="Arial"/>
              </a:rPr>
              <a:t>Catástrofe do Ultravioleta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583240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4" descr="Diagrama&#10;&#10;Descrição gerada automaticamente">
            <a:extLst>
              <a:ext uri="{FF2B5EF4-FFF2-40B4-BE49-F238E27FC236}">
                <a16:creationId xmlns:a16="http://schemas.microsoft.com/office/drawing/2014/main" id="{6FECB018-BF10-790C-C252-B0D7D24B86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422" y="1750843"/>
            <a:ext cx="5417699" cy="3351585"/>
          </a:xfrm>
        </p:spPr>
      </p:pic>
      <p:pic>
        <p:nvPicPr>
          <p:cNvPr id="7" name="Imagem 7">
            <a:extLst>
              <a:ext uri="{FF2B5EF4-FFF2-40B4-BE49-F238E27FC236}">
                <a16:creationId xmlns:a16="http://schemas.microsoft.com/office/drawing/2014/main" id="{DF210DA0-F16A-AF2E-63BE-5178778F5B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8306" y="3116428"/>
            <a:ext cx="2743200" cy="547321"/>
          </a:xfrm>
          <a:prstGeom prst="rect">
            <a:avLst/>
          </a:prstGeom>
        </p:spPr>
      </p:pic>
      <p:pic>
        <p:nvPicPr>
          <p:cNvPr id="8" name="Imagem 8">
            <a:extLst>
              <a:ext uri="{FF2B5EF4-FFF2-40B4-BE49-F238E27FC236}">
                <a16:creationId xmlns:a16="http://schemas.microsoft.com/office/drawing/2014/main" id="{AA61168A-3DAA-5B58-0775-8D73A808E2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8306" y="3988568"/>
            <a:ext cx="2743200" cy="592931"/>
          </a:xfrm>
          <a:prstGeom prst="rect">
            <a:avLst/>
          </a:prstGeom>
        </p:spPr>
      </p:pic>
      <p:pic>
        <p:nvPicPr>
          <p:cNvPr id="10" name="Imagem 8">
            <a:extLst>
              <a:ext uri="{FF2B5EF4-FFF2-40B4-BE49-F238E27FC236}">
                <a16:creationId xmlns:a16="http://schemas.microsoft.com/office/drawing/2014/main" id="{BF11F157-D007-33BC-2B2C-0C566476CB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8306" y="1777189"/>
            <a:ext cx="2743200" cy="1085716"/>
          </a:xfrm>
          <a:prstGeom prst="rect">
            <a:avLst/>
          </a:prstGeom>
        </p:spPr>
      </p:pic>
      <p:sp>
        <p:nvSpPr>
          <p:cNvPr id="12" name="Text Box 4">
            <a:extLst>
              <a:ext uri="{FF2B5EF4-FFF2-40B4-BE49-F238E27FC236}">
                <a16:creationId xmlns:a16="http://schemas.microsoft.com/office/drawing/2014/main" id="{BEB500F3-9612-9153-216D-AE78807232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1813" y="241300"/>
            <a:ext cx="85693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None/>
            </a:pPr>
            <a:r>
              <a:rPr lang="pt-BR" altLang="zh-CN" b="1" dirty="0">
                <a:latin typeface="Arial"/>
                <a:ea typeface="宋体"/>
                <a:cs typeface="Arial"/>
              </a:rPr>
              <a:t>Primórdios da Mecânica Quântica</a:t>
            </a:r>
            <a:endParaRPr lang="pt-BR" altLang="pt-BR" sz="2000" b="1" dirty="0">
              <a:ea typeface="宋体" panose="02010600030101010101" pitchFamily="2" charset="-122"/>
            </a:endParaRPr>
          </a:p>
        </p:txBody>
      </p:sp>
      <p:sp>
        <p:nvSpPr>
          <p:cNvPr id="14" name="Text Box 5">
            <a:extLst>
              <a:ext uri="{FF2B5EF4-FFF2-40B4-BE49-F238E27FC236}">
                <a16:creationId xmlns:a16="http://schemas.microsoft.com/office/drawing/2014/main" id="{D2944144-67DB-ECA7-D5F9-29B24ABD15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" y="981075"/>
            <a:ext cx="73120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>
              <a:spcBef>
                <a:spcPct val="0"/>
              </a:spcBef>
              <a:buNone/>
            </a:pPr>
            <a:r>
              <a:rPr lang="pt-BR" altLang="pt-BR" sz="2400" dirty="0">
                <a:latin typeface="Arial"/>
                <a:cs typeface="Arial"/>
              </a:rPr>
              <a:t>Catástrofe do Ultravioleta</a:t>
            </a:r>
            <a:endParaRPr lang="pt-BR" dirty="0"/>
          </a:p>
        </p:txBody>
      </p:sp>
      <p:sp>
        <p:nvSpPr>
          <p:cNvPr id="16" name="Text Box 5">
            <a:extLst>
              <a:ext uri="{FF2B5EF4-FFF2-40B4-BE49-F238E27FC236}">
                <a16:creationId xmlns:a16="http://schemas.microsoft.com/office/drawing/2014/main" id="{677E0979-8641-AB55-90D0-E730251689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8130" y="5270972"/>
            <a:ext cx="832370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None/>
            </a:pPr>
            <a:r>
              <a:rPr lang="pt-BR" altLang="pt-BR" sz="2400" dirty="0">
                <a:latin typeface="Arial"/>
                <a:cs typeface="Arial"/>
              </a:rPr>
              <a:t>A energia média deve ser uma função da frequência!!!</a:t>
            </a:r>
            <a:endParaRPr lang="pt-BR" dirty="0"/>
          </a:p>
        </p:txBody>
      </p:sp>
      <p:pic>
        <p:nvPicPr>
          <p:cNvPr id="18" name="Imagem 18">
            <a:extLst>
              <a:ext uri="{FF2B5EF4-FFF2-40B4-BE49-F238E27FC236}">
                <a16:creationId xmlns:a16="http://schemas.microsoft.com/office/drawing/2014/main" id="{0509CEBA-F6A2-2831-DB15-ADEAA41AE1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29973" y="5891429"/>
            <a:ext cx="1293780" cy="405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7078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4">
            <a:extLst>
              <a:ext uri="{FF2B5EF4-FFF2-40B4-BE49-F238E27FC236}">
                <a16:creationId xmlns:a16="http://schemas.microsoft.com/office/drawing/2014/main" id="{25FC5A5D-A689-8504-DBA2-B880792632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1813" y="241300"/>
            <a:ext cx="85693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None/>
            </a:pPr>
            <a:r>
              <a:rPr lang="pt-BR" altLang="zh-CN" b="1" dirty="0">
                <a:latin typeface="Arial"/>
                <a:ea typeface="宋体"/>
                <a:cs typeface="Arial"/>
              </a:rPr>
              <a:t>Primórdios da Mecânica Quântica</a:t>
            </a:r>
            <a:endParaRPr lang="pt-BR" altLang="pt-BR" sz="2000" b="1" dirty="0">
              <a:ea typeface="宋体" panose="02010600030101010101" pitchFamily="2" charset="-122"/>
            </a:endParaRPr>
          </a:p>
        </p:txBody>
      </p:sp>
      <p:sp>
        <p:nvSpPr>
          <p:cNvPr id="10" name="Text Box 5">
            <a:extLst>
              <a:ext uri="{FF2B5EF4-FFF2-40B4-BE49-F238E27FC236}">
                <a16:creationId xmlns:a16="http://schemas.microsoft.com/office/drawing/2014/main" id="{1A7C4B46-FB9D-EF9F-0103-876CF0AB02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15561" y="1894680"/>
            <a:ext cx="5192863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>
              <a:spcBef>
                <a:spcPct val="0"/>
              </a:spcBef>
              <a:buNone/>
            </a:pPr>
            <a:r>
              <a:rPr lang="pt-BR" altLang="pt-BR" sz="2400" dirty="0">
                <a:latin typeface="Arial"/>
                <a:cs typeface="Arial"/>
              </a:rPr>
              <a:t>Em 1900, Planck </a:t>
            </a:r>
            <a:r>
              <a:rPr lang="pt-BR" altLang="pt-BR" sz="2400" b="1" dirty="0">
                <a:latin typeface="Arial"/>
                <a:cs typeface="Arial"/>
              </a:rPr>
              <a:t>postula</a:t>
            </a:r>
            <a:r>
              <a:rPr lang="pt-BR" altLang="pt-BR" sz="2400" dirty="0">
                <a:latin typeface="Arial"/>
                <a:cs typeface="Arial"/>
              </a:rPr>
              <a:t> a seguinte relação entre energia e frequência:</a:t>
            </a:r>
            <a:endParaRPr lang="pt-BR" altLang="pt-BR" sz="2400" dirty="0"/>
          </a:p>
        </p:txBody>
      </p:sp>
      <p:sp>
        <p:nvSpPr>
          <p:cNvPr id="3" name="Text Box 5">
            <a:extLst>
              <a:ext uri="{FF2B5EF4-FFF2-40B4-BE49-F238E27FC236}">
                <a16:creationId xmlns:a16="http://schemas.microsoft.com/office/drawing/2014/main" id="{026B4BC5-D4E5-7E7C-B82C-188054A393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" y="981075"/>
            <a:ext cx="731202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>
              <a:spcBef>
                <a:spcPct val="0"/>
              </a:spcBef>
              <a:buNone/>
            </a:pPr>
            <a:r>
              <a:rPr lang="pt-BR" altLang="pt-BR" sz="2400" dirty="0">
                <a:latin typeface="Arial"/>
                <a:cs typeface="Arial"/>
              </a:rPr>
              <a:t>Quantização da Energia</a:t>
            </a:r>
            <a:endParaRPr lang="pt-BR" dirty="0"/>
          </a:p>
        </p:txBody>
      </p:sp>
      <p:pic>
        <p:nvPicPr>
          <p:cNvPr id="7" name="Imagem 8" descr="Foto preta e branca de homem de terno e gravata&#10;&#10;Descrição gerada automaticamente">
            <a:extLst>
              <a:ext uri="{FF2B5EF4-FFF2-40B4-BE49-F238E27FC236}">
                <a16:creationId xmlns:a16="http://schemas.microsoft.com/office/drawing/2014/main" id="{867096BC-7169-02DA-93BF-274E877D5A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211" y="2034659"/>
            <a:ext cx="2743200" cy="3852605"/>
          </a:xfrm>
          <a:prstGeom prst="rect">
            <a:avLst/>
          </a:prstGeom>
        </p:spPr>
      </p:pic>
      <p:pic>
        <p:nvPicPr>
          <p:cNvPr id="9" name="Imagem 10">
            <a:extLst>
              <a:ext uri="{FF2B5EF4-FFF2-40B4-BE49-F238E27FC236}">
                <a16:creationId xmlns:a16="http://schemas.microsoft.com/office/drawing/2014/main" id="{718A9225-3DE0-E750-4BCF-0D7EB5EDB9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6249" y="2955214"/>
            <a:ext cx="2743200" cy="545007"/>
          </a:xfrm>
          <a:prstGeom prst="rect">
            <a:avLst/>
          </a:prstGeom>
        </p:spPr>
      </p:pic>
      <p:pic>
        <p:nvPicPr>
          <p:cNvPr id="14" name="Imagem 9">
            <a:extLst>
              <a:ext uri="{FF2B5EF4-FFF2-40B4-BE49-F238E27FC236}">
                <a16:creationId xmlns:a16="http://schemas.microsoft.com/office/drawing/2014/main" id="{26EE5D2F-3C9C-1316-7C75-62647B237D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9814" y="4543594"/>
            <a:ext cx="4776280" cy="527411"/>
          </a:xfrm>
          <a:prstGeom prst="rect">
            <a:avLst/>
          </a:prstGeom>
        </p:spPr>
      </p:pic>
      <p:sp>
        <p:nvSpPr>
          <p:cNvPr id="16" name="Text Box 5">
            <a:extLst>
              <a:ext uri="{FF2B5EF4-FFF2-40B4-BE49-F238E27FC236}">
                <a16:creationId xmlns:a16="http://schemas.microsoft.com/office/drawing/2014/main" id="{ABAADEB5-27D0-C5AA-C67E-E4942D5A6F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15560" y="3706226"/>
            <a:ext cx="5250372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>
              <a:spcBef>
                <a:spcPct val="0"/>
              </a:spcBef>
              <a:buNone/>
            </a:pPr>
            <a:r>
              <a:rPr lang="pt-BR" altLang="pt-BR" sz="2400" dirty="0">
                <a:latin typeface="Arial"/>
                <a:cs typeface="Arial"/>
              </a:rPr>
              <a:t>que é a </a:t>
            </a:r>
            <a:r>
              <a:rPr lang="pt-BR" altLang="pt-BR" sz="2400" b="1" dirty="0">
                <a:latin typeface="Arial"/>
                <a:cs typeface="Arial"/>
              </a:rPr>
              <a:t>relação de Planck-Einstein</a:t>
            </a:r>
            <a:r>
              <a:rPr lang="pt-BR" altLang="pt-BR" sz="2400" dirty="0">
                <a:latin typeface="Arial"/>
                <a:cs typeface="Arial"/>
              </a:rPr>
              <a:t>, onde</a:t>
            </a:r>
          </a:p>
        </p:txBody>
      </p:sp>
      <p:sp>
        <p:nvSpPr>
          <p:cNvPr id="17" name="Text Box 5">
            <a:extLst>
              <a:ext uri="{FF2B5EF4-FFF2-40B4-BE49-F238E27FC236}">
                <a16:creationId xmlns:a16="http://schemas.microsoft.com/office/drawing/2014/main" id="{5D0F8949-4CFE-F70A-68D8-C89BD898EF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15561" y="5072076"/>
            <a:ext cx="513535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>
              <a:spcBef>
                <a:spcPct val="0"/>
              </a:spcBef>
              <a:buNone/>
            </a:pPr>
            <a:r>
              <a:rPr lang="pt-BR" altLang="pt-BR" sz="2400" dirty="0">
                <a:latin typeface="Arial"/>
                <a:cs typeface="Arial"/>
              </a:rPr>
              <a:t>é a </a:t>
            </a:r>
            <a:r>
              <a:rPr lang="pt-BR" altLang="pt-BR" sz="2400" b="1" dirty="0">
                <a:latin typeface="Arial"/>
                <a:cs typeface="Arial"/>
              </a:rPr>
              <a:t>constante de Planck</a:t>
            </a:r>
            <a:r>
              <a:rPr lang="pt-BR" altLang="pt-BR" sz="2400" dirty="0">
                <a:latin typeface="Arial"/>
                <a:cs typeface="Arial"/>
              </a:rPr>
              <a:t>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184692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4">
            <a:extLst>
              <a:ext uri="{FF2B5EF4-FFF2-40B4-BE49-F238E27FC236}">
                <a16:creationId xmlns:a16="http://schemas.microsoft.com/office/drawing/2014/main" id="{25FC5A5D-A689-8504-DBA2-B880792632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1813" y="241300"/>
            <a:ext cx="85693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None/>
            </a:pPr>
            <a:r>
              <a:rPr lang="pt-BR" altLang="zh-CN" b="1" dirty="0">
                <a:latin typeface="Arial"/>
                <a:ea typeface="宋体"/>
                <a:cs typeface="Arial"/>
              </a:rPr>
              <a:t>Primórdios da Mecânica Quântica</a:t>
            </a:r>
            <a:endParaRPr lang="pt-BR" altLang="pt-BR" sz="2000" b="1" dirty="0">
              <a:ea typeface="宋体" panose="02010600030101010101" pitchFamily="2" charset="-122"/>
            </a:endParaRPr>
          </a:p>
        </p:txBody>
      </p:sp>
      <p:sp>
        <p:nvSpPr>
          <p:cNvPr id="3" name="Text Box 5">
            <a:extLst>
              <a:ext uri="{FF2B5EF4-FFF2-40B4-BE49-F238E27FC236}">
                <a16:creationId xmlns:a16="http://schemas.microsoft.com/office/drawing/2014/main" id="{026B4BC5-D4E5-7E7C-B82C-188054A393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" y="981075"/>
            <a:ext cx="731202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>
              <a:spcBef>
                <a:spcPct val="0"/>
              </a:spcBef>
              <a:buNone/>
            </a:pPr>
            <a:r>
              <a:rPr lang="pt-BR" altLang="pt-BR" sz="2400" dirty="0">
                <a:latin typeface="Arial"/>
                <a:cs typeface="Arial"/>
              </a:rPr>
              <a:t>Quantização da Energia</a:t>
            </a:r>
            <a:endParaRPr lang="pt-BR" dirty="0"/>
          </a:p>
        </p:txBody>
      </p:sp>
      <p:pic>
        <p:nvPicPr>
          <p:cNvPr id="7" name="Imagem 8" descr="Foto preta e branca de homem de terno e gravata&#10;&#10;Descrição gerada automaticamente">
            <a:extLst>
              <a:ext uri="{FF2B5EF4-FFF2-40B4-BE49-F238E27FC236}">
                <a16:creationId xmlns:a16="http://schemas.microsoft.com/office/drawing/2014/main" id="{867096BC-7169-02DA-93BF-274E877D5A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211" y="2034659"/>
            <a:ext cx="2743200" cy="3852605"/>
          </a:xfrm>
          <a:prstGeom prst="rect">
            <a:avLst/>
          </a:prstGeom>
        </p:spPr>
      </p:pic>
      <p:pic>
        <p:nvPicPr>
          <p:cNvPr id="9" name="Imagem 10">
            <a:extLst>
              <a:ext uri="{FF2B5EF4-FFF2-40B4-BE49-F238E27FC236}">
                <a16:creationId xmlns:a16="http://schemas.microsoft.com/office/drawing/2014/main" id="{718A9225-3DE0-E750-4BCF-0D7EB5EDB9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6249" y="2955214"/>
            <a:ext cx="2743200" cy="545007"/>
          </a:xfrm>
          <a:prstGeom prst="rect">
            <a:avLst/>
          </a:prstGeom>
        </p:spPr>
      </p:pic>
      <p:sp>
        <p:nvSpPr>
          <p:cNvPr id="4" name="Text Box 5">
            <a:extLst>
              <a:ext uri="{FF2B5EF4-FFF2-40B4-BE49-F238E27FC236}">
                <a16:creationId xmlns:a16="http://schemas.microsoft.com/office/drawing/2014/main" id="{FC51EEA1-7B4B-DB5C-D568-EED4CB01AE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15561" y="4094415"/>
            <a:ext cx="5135354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>
              <a:spcBef>
                <a:spcPct val="0"/>
              </a:spcBef>
              <a:buNone/>
            </a:pPr>
            <a:r>
              <a:rPr lang="pt-BR" altLang="pt-BR" sz="2000" dirty="0">
                <a:latin typeface="Arial"/>
                <a:cs typeface="Arial"/>
              </a:rPr>
              <a:t>Apesar de ter sido o Planck quem originalmente introduziu essa ideia da </a:t>
            </a:r>
            <a:r>
              <a:rPr lang="pt-BR" altLang="pt-BR" sz="2000" dirty="0" err="1">
                <a:latin typeface="Arial"/>
                <a:cs typeface="Arial"/>
              </a:rPr>
              <a:t>discretização</a:t>
            </a:r>
            <a:r>
              <a:rPr lang="pt-BR" altLang="pt-BR" sz="2000" dirty="0">
                <a:latin typeface="Arial"/>
                <a:cs typeface="Arial"/>
              </a:rPr>
              <a:t> da energia, ele acreditava que esse postulado não passava de um artifício matemático, sem necessariamente um significado físico. </a:t>
            </a:r>
            <a:endParaRPr lang="pt-BR" altLang="pt-BR" sz="2000" dirty="0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99D6F3FC-21E0-F464-296F-1DE578E33FD2}"/>
              </a:ext>
            </a:extLst>
          </p:cNvPr>
          <p:cNvSpPr/>
          <p:nvPr/>
        </p:nvSpPr>
        <p:spPr>
          <a:xfrm>
            <a:off x="3714750" y="4046926"/>
            <a:ext cx="5147094" cy="19840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Text Box 5">
            <a:extLst>
              <a:ext uri="{FF2B5EF4-FFF2-40B4-BE49-F238E27FC236}">
                <a16:creationId xmlns:a16="http://schemas.microsoft.com/office/drawing/2014/main" id="{663F05DF-6E52-35C7-0A5B-E9472E5A9B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15561" y="1894680"/>
            <a:ext cx="5192863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>
              <a:spcBef>
                <a:spcPct val="0"/>
              </a:spcBef>
              <a:buNone/>
            </a:pPr>
            <a:r>
              <a:rPr lang="pt-BR" altLang="pt-BR" sz="2400" dirty="0">
                <a:latin typeface="Arial"/>
                <a:cs typeface="Arial"/>
              </a:rPr>
              <a:t>Em 1900, Planck </a:t>
            </a:r>
            <a:r>
              <a:rPr lang="pt-BR" altLang="pt-BR" sz="2400" b="1" dirty="0">
                <a:latin typeface="Arial"/>
                <a:cs typeface="Arial"/>
              </a:rPr>
              <a:t>postula</a:t>
            </a:r>
            <a:r>
              <a:rPr lang="pt-BR" altLang="pt-BR" sz="2400" dirty="0">
                <a:latin typeface="Arial"/>
                <a:cs typeface="Arial"/>
              </a:rPr>
              <a:t> a seguinte relação entre energia e frequência:</a:t>
            </a:r>
            <a:endParaRPr lang="pt-BR" altLang="pt-BR" sz="2400" dirty="0"/>
          </a:p>
        </p:txBody>
      </p:sp>
    </p:spTree>
    <p:extLst>
      <p:ext uri="{BB962C8B-B14F-4D97-AF65-F5344CB8AC3E}">
        <p14:creationId xmlns:p14="http://schemas.microsoft.com/office/powerpoint/2010/main" val="31483382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4">
            <a:extLst>
              <a:ext uri="{FF2B5EF4-FFF2-40B4-BE49-F238E27FC236}">
                <a16:creationId xmlns:a16="http://schemas.microsoft.com/office/drawing/2014/main" id="{743ACA2E-A0D3-BAF3-0BEF-782DA7D7D4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1813" y="241300"/>
            <a:ext cx="85693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None/>
            </a:pPr>
            <a:r>
              <a:rPr lang="pt-BR" altLang="zh-CN" b="1" dirty="0">
                <a:latin typeface="Arial"/>
                <a:ea typeface="宋体"/>
                <a:cs typeface="Arial"/>
              </a:rPr>
              <a:t>Primórdios da Mecânica Quântica</a:t>
            </a:r>
            <a:endParaRPr lang="pt-BR" altLang="pt-BR" sz="2000" b="1" dirty="0">
              <a:ea typeface="宋体" panose="02010600030101010101" pitchFamily="2" charset="-122"/>
            </a:endParaRPr>
          </a:p>
        </p:txBody>
      </p:sp>
      <p:sp>
        <p:nvSpPr>
          <p:cNvPr id="10" name="Espaço Reservado para Conteúdo 2">
            <a:extLst>
              <a:ext uri="{FF2B5EF4-FFF2-40B4-BE49-F238E27FC236}">
                <a16:creationId xmlns:a16="http://schemas.microsoft.com/office/drawing/2014/main" id="{E14D0F4F-1900-A5FB-C8CC-6A908E0C730D}"/>
              </a:ext>
            </a:extLst>
          </p:cNvPr>
          <p:cNvSpPr txBox="1">
            <a:spLocks/>
          </p:cNvSpPr>
          <p:nvPr/>
        </p:nvSpPr>
        <p:spPr bwMode="auto">
          <a:xfrm>
            <a:off x="320157" y="1917682"/>
            <a:ext cx="8488160" cy="15079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dirty="0">
                <a:latin typeface="Arial"/>
                <a:cs typeface="Arial"/>
              </a:rPr>
              <a:t>Fazendo o cálculo considerando a </a:t>
            </a:r>
            <a:r>
              <a:rPr lang="pt-BR" dirty="0" err="1">
                <a:latin typeface="Arial"/>
                <a:cs typeface="Arial"/>
              </a:rPr>
              <a:t>discretização</a:t>
            </a:r>
            <a:r>
              <a:rPr lang="pt-BR" dirty="0">
                <a:latin typeface="Arial"/>
                <a:cs typeface="Arial"/>
              </a:rPr>
              <a:t> da energia, Planck obteve a seguinte expressão para a energia média da radiação emitida pelo corpo negro</a:t>
            </a:r>
            <a:endParaRPr lang="pt-BR" dirty="0"/>
          </a:p>
        </p:txBody>
      </p:sp>
      <p:pic>
        <p:nvPicPr>
          <p:cNvPr id="11" name="Imagem 11">
            <a:extLst>
              <a:ext uri="{FF2B5EF4-FFF2-40B4-BE49-F238E27FC236}">
                <a16:creationId xmlns:a16="http://schemas.microsoft.com/office/drawing/2014/main" id="{F66CC5D6-D81E-B84E-0208-E5CDF06E28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0223" y="3888732"/>
            <a:ext cx="3326859" cy="896119"/>
          </a:xfrm>
          <a:prstGeom prst="rect">
            <a:avLst/>
          </a:prstGeom>
        </p:spPr>
      </p:pic>
      <p:sp>
        <p:nvSpPr>
          <p:cNvPr id="12" name="Text Box 5">
            <a:extLst>
              <a:ext uri="{FF2B5EF4-FFF2-40B4-BE49-F238E27FC236}">
                <a16:creationId xmlns:a16="http://schemas.microsoft.com/office/drawing/2014/main" id="{98FCDC99-4253-E2E7-D3D1-215DF4F040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" y="981075"/>
            <a:ext cx="73120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>
              <a:spcBef>
                <a:spcPct val="0"/>
              </a:spcBef>
              <a:buNone/>
            </a:pPr>
            <a:r>
              <a:rPr lang="pt-BR" altLang="pt-BR" sz="2400" dirty="0">
                <a:latin typeface="Arial"/>
                <a:cs typeface="Arial"/>
              </a:rPr>
              <a:t>Catástrofe do Ultravioleta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68946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4" descr="Gráfico, Diagrama&#10;&#10;Descrição gerada automaticamente">
            <a:extLst>
              <a:ext uri="{FF2B5EF4-FFF2-40B4-BE49-F238E27FC236}">
                <a16:creationId xmlns:a16="http://schemas.microsoft.com/office/drawing/2014/main" id="{910198F6-9E64-C288-F318-287F2E4B72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3546" y="1184796"/>
            <a:ext cx="8497887" cy="5320258"/>
          </a:xfrm>
        </p:spPr>
      </p:pic>
      <p:pic>
        <p:nvPicPr>
          <p:cNvPr id="6" name="Imagem 11">
            <a:extLst>
              <a:ext uri="{FF2B5EF4-FFF2-40B4-BE49-F238E27FC236}">
                <a16:creationId xmlns:a16="http://schemas.microsoft.com/office/drawing/2014/main" id="{B133000C-9D98-8BDB-1FE3-C881545FA8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4885" y="3846702"/>
            <a:ext cx="2743200" cy="721022"/>
          </a:xfrm>
          <a:prstGeom prst="rect">
            <a:avLst/>
          </a:prstGeom>
        </p:spPr>
      </p:pic>
      <p:sp>
        <p:nvSpPr>
          <p:cNvPr id="8" name="Text Box 4">
            <a:extLst>
              <a:ext uri="{FF2B5EF4-FFF2-40B4-BE49-F238E27FC236}">
                <a16:creationId xmlns:a16="http://schemas.microsoft.com/office/drawing/2014/main" id="{CE6F8C4C-5F46-CD5B-680A-6F14F3479E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1813" y="241300"/>
            <a:ext cx="85693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None/>
            </a:pPr>
            <a:r>
              <a:rPr lang="pt-BR" altLang="zh-CN" b="1" dirty="0">
                <a:latin typeface="Arial"/>
                <a:ea typeface="宋体"/>
                <a:cs typeface="Arial"/>
              </a:rPr>
              <a:t>Primórdios da Mecânica Quântica</a:t>
            </a:r>
            <a:endParaRPr lang="pt-BR" altLang="pt-BR" sz="2000" b="1" dirty="0">
              <a:ea typeface="宋体" panose="02010600030101010101" pitchFamily="2" charset="-122"/>
            </a:endParaRPr>
          </a:p>
        </p:txBody>
      </p:sp>
      <p:pic>
        <p:nvPicPr>
          <p:cNvPr id="3" name="Imagem 4">
            <a:extLst>
              <a:ext uri="{FF2B5EF4-FFF2-40B4-BE49-F238E27FC236}">
                <a16:creationId xmlns:a16="http://schemas.microsoft.com/office/drawing/2014/main" id="{76E9E505-5F17-E93E-64A3-4959278B4B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4885" y="4908079"/>
            <a:ext cx="2791838" cy="738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8037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Espaço Reservado para Texto 4">
            <a:extLst>
              <a:ext uri="{FF2B5EF4-FFF2-40B4-BE49-F238E27FC236}">
                <a16:creationId xmlns:a16="http://schemas.microsoft.com/office/drawing/2014/main" id="{9F62D58F-4C56-47EE-A965-7EAD57F53EA9}"/>
              </a:ext>
            </a:extLst>
          </p:cNvPr>
          <p:cNvSpPr txBox="1">
            <a:spLocks/>
          </p:cNvSpPr>
          <p:nvPr/>
        </p:nvSpPr>
        <p:spPr bwMode="auto">
          <a:xfrm>
            <a:off x="1531703" y="5805488"/>
            <a:ext cx="4807049" cy="1150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lvl="4" algn="r" eaLnBrk="1" hangingPunct="1">
              <a:spcBef>
                <a:spcPct val="20000"/>
              </a:spcBef>
            </a:pPr>
            <a:r>
              <a:rPr lang="nb-NO" altLang="pt-BR" sz="1200" b="1" dirty="0">
                <a:solidFill>
                  <a:srgbClr val="D9D9D9"/>
                </a:solidFill>
                <a:latin typeface="Arial"/>
                <a:cs typeface="Arial"/>
              </a:rPr>
              <a:t>Prof. Jefferson </a:t>
            </a:r>
            <a:r>
              <a:rPr lang="nb-NO" altLang="pt-BR" sz="1200" b="1" dirty="0" err="1">
                <a:solidFill>
                  <a:srgbClr val="D9D9D9"/>
                </a:solidFill>
                <a:latin typeface="Arial"/>
                <a:cs typeface="Arial"/>
              </a:rPr>
              <a:t>Diniz</a:t>
            </a:r>
            <a:r>
              <a:rPr lang="nb-NO" altLang="pt-BR" sz="1200" b="1" dirty="0">
                <a:solidFill>
                  <a:srgbClr val="D9D9D9"/>
                </a:solidFill>
                <a:latin typeface="Arial"/>
                <a:cs typeface="Arial"/>
              </a:rPr>
              <a:t> </a:t>
            </a:r>
            <a:endParaRPr lang="nb-NO" altLang="pt-BR" sz="1200" b="1" dirty="0">
              <a:solidFill>
                <a:srgbClr val="D9D9D9"/>
              </a:solidFill>
            </a:endParaRPr>
          </a:p>
          <a:p>
            <a:pPr lvl="4" algn="r" eaLnBrk="1" hangingPunct="1">
              <a:spcBef>
                <a:spcPct val="20000"/>
              </a:spcBef>
            </a:pPr>
            <a:r>
              <a:rPr lang="nb-NO" altLang="pt-BR" sz="1200" dirty="0">
                <a:solidFill>
                  <a:srgbClr val="D9D9D9"/>
                </a:solidFill>
                <a:latin typeface="Arial"/>
                <a:cs typeface="Arial"/>
              </a:rPr>
              <a:t>EMAIL </a:t>
            </a:r>
            <a:r>
              <a:rPr lang="nb-NO" sz="1200" dirty="0">
                <a:solidFill>
                  <a:schemeClr val="bg1"/>
                </a:solidFill>
                <a:latin typeface="Arial"/>
                <a:cs typeface="Arial"/>
              </a:rPr>
              <a:t>profjefferson.oliveira@fiap.com.br</a:t>
            </a:r>
            <a:endParaRPr lang="nb-NO" altLang="pt-BR" sz="1200">
              <a:solidFill>
                <a:schemeClr val="bg1"/>
              </a:solidFill>
            </a:endParaRPr>
          </a:p>
          <a:p>
            <a:pPr lvl="4" algn="r" eaLnBrk="1" hangingPunct="1">
              <a:spcBef>
                <a:spcPct val="20000"/>
              </a:spcBef>
              <a:buFont typeface="Arial" panose="020B0604020202020204" pitchFamily="34" charset="0"/>
              <a:buNone/>
            </a:pPr>
            <a:endParaRPr lang="nb-NO" altLang="pt-BR" sz="1200" dirty="0">
              <a:solidFill>
                <a:srgbClr val="D9D9D9"/>
              </a:solidFill>
            </a:endParaRPr>
          </a:p>
          <a:p>
            <a:pPr lvl="4" algn="r" eaLnBrk="1" hangingPunct="1"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nb-NO" altLang="pt-BR" sz="1200" dirty="0">
                <a:solidFill>
                  <a:srgbClr val="D9D9D9"/>
                </a:solidFill>
                <a:latin typeface="Arial"/>
                <a:cs typeface="Arial"/>
              </a:rPr>
              <a:t>2023</a:t>
            </a:r>
            <a:endParaRPr lang="nb-NO" altLang="pt-BR" sz="1200" dirty="0">
              <a:solidFill>
                <a:srgbClr val="D9D9D9"/>
              </a:solidFill>
            </a:endParaRPr>
          </a:p>
        </p:txBody>
      </p:sp>
      <p:sp>
        <p:nvSpPr>
          <p:cNvPr id="4" name="Espaço Reservado para Texto 1">
            <a:extLst>
              <a:ext uri="{FF2B5EF4-FFF2-40B4-BE49-F238E27FC236}">
                <a16:creationId xmlns:a16="http://schemas.microsoft.com/office/drawing/2014/main" id="{39AD5BD5-7A91-F12B-9980-F08152036ED5}"/>
              </a:ext>
            </a:extLst>
          </p:cNvPr>
          <p:cNvSpPr>
            <a:spLocks noGrp="1"/>
          </p:cNvSpPr>
          <p:nvPr/>
        </p:nvSpPr>
        <p:spPr bwMode="auto">
          <a:xfrm>
            <a:off x="4067175" y="2781300"/>
            <a:ext cx="3529013" cy="792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b="1" kern="1200" baseline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altLang="pt-BR" dirty="0">
                <a:latin typeface="Arial"/>
                <a:cs typeface="Arial"/>
              </a:rPr>
              <a:t>COMPUTAÇÃO QUÂNTICA &amp; IA</a:t>
            </a:r>
            <a:endParaRPr lang="pt-BR" dirty="0"/>
          </a:p>
          <a:p>
            <a:endParaRPr lang="pt-BR" altLang="pt-BR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49BEB3DD-6362-2E14-1BAD-C955FEBE010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>
                <a:latin typeface="Arial"/>
                <a:cs typeface="Arial"/>
              </a:rPr>
              <a:t>EXERCÍCIOS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245017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A3B939F-BCB5-BC47-8C42-DB336F8AD9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288" y="1165225"/>
            <a:ext cx="8497887" cy="5495588"/>
          </a:xfrm>
        </p:spPr>
        <p:txBody>
          <a:bodyPr/>
          <a:lstStyle/>
          <a:p>
            <a:pPr marL="0" indent="0" algn="ctr">
              <a:buNone/>
            </a:pPr>
            <a:r>
              <a:rPr lang="pt-BR" b="1" dirty="0">
                <a:latin typeface="Arial"/>
                <a:cs typeface="Arial"/>
              </a:rPr>
              <a:t>Exercícios</a:t>
            </a:r>
          </a:p>
          <a:p>
            <a:pPr marL="514350" indent="-514350">
              <a:buAutoNum type="arabicPeriod"/>
            </a:pPr>
            <a:r>
              <a:rPr lang="pt-BR" dirty="0">
                <a:latin typeface="Arial"/>
                <a:cs typeface="Arial"/>
              </a:rPr>
              <a:t>Calcule a energia de um fóton com uma frequência de 5x10^14 Hz. Use:</a:t>
            </a:r>
            <a:endParaRPr lang="pt-BR" dirty="0"/>
          </a:p>
          <a:p>
            <a:pPr marL="514350" indent="-514350">
              <a:buAutoNum type="arabicPeriod"/>
            </a:pPr>
            <a:r>
              <a:rPr lang="pt-BR" dirty="0">
                <a:latin typeface="Arial"/>
                <a:cs typeface="Arial"/>
              </a:rPr>
              <a:t>Calcule a energia média da radiação emitida por um corpo negro à uma temperatura T=6000K na frequência f=6x10^14Hz. Use:</a:t>
            </a:r>
            <a:endParaRPr lang="pt-BR" dirty="0"/>
          </a:p>
          <a:p>
            <a:pPr marL="514350" indent="-514350">
              <a:buAutoNum type="arabicPeriod"/>
            </a:pPr>
            <a:endParaRPr lang="pt-BR" dirty="0"/>
          </a:p>
          <a:p>
            <a:pPr marL="514350" indent="-514350">
              <a:buAutoNum type="arabicPeriod"/>
            </a:pPr>
            <a:endParaRPr lang="pt-BR" dirty="0"/>
          </a:p>
          <a:p>
            <a:pPr marL="514350" indent="-514350">
              <a:buAutoNum type="arabicPeriod"/>
            </a:pPr>
            <a:endParaRPr lang="pt-BR" dirty="0"/>
          </a:p>
          <a:p>
            <a:pPr marL="514350" indent="-514350">
              <a:buAutoNum type="arabicPeriod"/>
            </a:pPr>
            <a:endParaRPr lang="pt-BR" dirty="0"/>
          </a:p>
          <a:p>
            <a:pPr marL="514350" indent="-514350">
              <a:buAutoNum type="arabicPeriod"/>
            </a:pPr>
            <a:endParaRPr lang="pt-BR" dirty="0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068D5597-2A05-90AB-1E6A-05153AE4D5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260648"/>
            <a:ext cx="7272808" cy="504800"/>
          </a:xfrm>
        </p:spPr>
        <p:txBody>
          <a:bodyPr/>
          <a:lstStyle/>
          <a:p>
            <a:r>
              <a:rPr lang="pt-BR" dirty="0">
                <a:latin typeface="Arial"/>
                <a:cs typeface="Arial"/>
              </a:rPr>
              <a:t>Primórdios da Mecânica Quântica</a:t>
            </a:r>
            <a:endParaRPr lang="pt-BR" dirty="0"/>
          </a:p>
        </p:txBody>
      </p:sp>
      <p:pic>
        <p:nvPicPr>
          <p:cNvPr id="4" name="Imagem 10">
            <a:extLst>
              <a:ext uri="{FF2B5EF4-FFF2-40B4-BE49-F238E27FC236}">
                <a16:creationId xmlns:a16="http://schemas.microsoft.com/office/drawing/2014/main" id="{8ADF57E9-56A3-8E49-7937-B386401349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6149" y="2222634"/>
            <a:ext cx="1684050" cy="333177"/>
          </a:xfrm>
          <a:prstGeom prst="rect">
            <a:avLst/>
          </a:prstGeom>
        </p:spPr>
      </p:pic>
      <p:pic>
        <p:nvPicPr>
          <p:cNvPr id="6" name="Imagem 11">
            <a:extLst>
              <a:ext uri="{FF2B5EF4-FFF2-40B4-BE49-F238E27FC236}">
                <a16:creationId xmlns:a16="http://schemas.microsoft.com/office/drawing/2014/main" id="{C2F795C7-4BEE-F9BF-F32E-01182D93CB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044" y="4243884"/>
            <a:ext cx="2743200" cy="721022"/>
          </a:xfrm>
          <a:prstGeom prst="rect">
            <a:avLst/>
          </a:prstGeom>
        </p:spPr>
      </p:pic>
      <p:pic>
        <p:nvPicPr>
          <p:cNvPr id="13" name="Imagem 13">
            <a:extLst>
              <a:ext uri="{FF2B5EF4-FFF2-40B4-BE49-F238E27FC236}">
                <a16:creationId xmlns:a16="http://schemas.microsoft.com/office/drawing/2014/main" id="{351EC094-166F-6E0F-A019-73F3964D43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5513" y="4153445"/>
            <a:ext cx="3775871" cy="457584"/>
          </a:xfrm>
          <a:prstGeom prst="rect">
            <a:avLst/>
          </a:prstGeom>
        </p:spPr>
      </p:pic>
      <p:pic>
        <p:nvPicPr>
          <p:cNvPr id="15" name="Imagem 9">
            <a:extLst>
              <a:ext uri="{FF2B5EF4-FFF2-40B4-BE49-F238E27FC236}">
                <a16:creationId xmlns:a16="http://schemas.microsoft.com/office/drawing/2014/main" id="{6D4ED121-DA1D-3DAC-A325-A4E2837DDE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17651" y="4605378"/>
            <a:ext cx="4008396" cy="44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9039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3EBA45D-D104-46DA-1E68-79B2D92B3A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4" descr="Padrão do plano de fundo, Linha do tempo&#10;&#10;Descrição gerada automaticamente">
            <a:extLst>
              <a:ext uri="{FF2B5EF4-FFF2-40B4-BE49-F238E27FC236}">
                <a16:creationId xmlns:a16="http://schemas.microsoft.com/office/drawing/2014/main" id="{7751751B-6486-1D2A-E3C3-25C280B28B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2167" y="-2093"/>
            <a:ext cx="4574881" cy="6857459"/>
          </a:xfrm>
        </p:spPr>
      </p:pic>
      <p:pic>
        <p:nvPicPr>
          <p:cNvPr id="5" name="Imagem 5" descr="Uma imagem contendo Padrão do plano de fundo&#10;&#10;Descrição gerada automaticamente">
            <a:extLst>
              <a:ext uri="{FF2B5EF4-FFF2-40B4-BE49-F238E27FC236}">
                <a16:creationId xmlns:a16="http://schemas.microsoft.com/office/drawing/2014/main" id="{DEBDECB9-5E01-58B1-AB55-8FB92178C1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5648" y="3648"/>
            <a:ext cx="4572000" cy="6858000"/>
          </a:xfrm>
          <a:prstGeom prst="rect">
            <a:avLst/>
          </a:prstGeom>
        </p:spPr>
      </p:pic>
      <p:sp>
        <p:nvSpPr>
          <p:cNvPr id="6" name="CaixaDeTexto 1">
            <a:extLst>
              <a:ext uri="{FF2B5EF4-FFF2-40B4-BE49-F238E27FC236}">
                <a16:creationId xmlns:a16="http://schemas.microsoft.com/office/drawing/2014/main" id="{48BB2DFB-62AA-10F5-136F-37F946CA3CF8}"/>
              </a:ext>
            </a:extLst>
          </p:cNvPr>
          <p:cNvSpPr txBox="1"/>
          <p:nvPr/>
        </p:nvSpPr>
        <p:spPr>
          <a:xfrm>
            <a:off x="836579" y="6060332"/>
            <a:ext cx="2898842" cy="646331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pt-B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r>
              <a:rPr lang="pt-BR" dirty="0">
                <a:latin typeface="Arial"/>
                <a:cs typeface="Arial"/>
              </a:rPr>
              <a:t>Cap.3 - Quantização da Carga, Luz e Energia</a:t>
            </a:r>
            <a:endParaRPr lang="pt-BR" dirty="0"/>
          </a:p>
        </p:txBody>
      </p:sp>
      <p:sp>
        <p:nvSpPr>
          <p:cNvPr id="7" name="CaixaDeTexto 1">
            <a:extLst>
              <a:ext uri="{FF2B5EF4-FFF2-40B4-BE49-F238E27FC236}">
                <a16:creationId xmlns:a16="http://schemas.microsoft.com/office/drawing/2014/main" id="{234BF544-5181-3611-68B4-F39DBB6C2944}"/>
              </a:ext>
            </a:extLst>
          </p:cNvPr>
          <p:cNvSpPr txBox="1"/>
          <p:nvPr/>
        </p:nvSpPr>
        <p:spPr>
          <a:xfrm>
            <a:off x="6099242" y="6118697"/>
            <a:ext cx="2879386" cy="646331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pt-B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r>
              <a:rPr lang="pt-BR" dirty="0">
                <a:solidFill>
                  <a:srgbClr val="FFFFFF"/>
                </a:solidFill>
                <a:latin typeface="Arial"/>
                <a:cs typeface="Arial"/>
              </a:rPr>
              <a:t>Cap.1 - Radiação Térmica e o Postulado de Planck</a:t>
            </a:r>
            <a:endParaRPr lang="pt-BR" dirty="0" err="1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843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Espaço Reservado para Texto 4">
            <a:extLst>
              <a:ext uri="{FF2B5EF4-FFF2-40B4-BE49-F238E27FC236}">
                <a16:creationId xmlns:a16="http://schemas.microsoft.com/office/drawing/2014/main" id="{8155955D-0A2A-48D0-9A79-BBD75FA3E4B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3213100"/>
            <a:ext cx="9144000" cy="792163"/>
          </a:xfrm>
        </p:spPr>
        <p:txBody>
          <a:bodyPr>
            <a:normAutofit/>
          </a:bodyPr>
          <a:lstStyle/>
          <a:p>
            <a:pPr eaLnBrk="1" hangingPunct="1"/>
            <a:r>
              <a:rPr lang="pt-BR" altLang="pt-BR" dirty="0">
                <a:latin typeface="Arial"/>
                <a:cs typeface="Arial"/>
              </a:rPr>
              <a:t>COMPUTAÇÃO QUÂNTICA &amp; IA</a:t>
            </a:r>
            <a:endParaRPr lang="pt-BR" altLang="pt-BR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>
            <a:extLst>
              <a:ext uri="{FF2B5EF4-FFF2-40B4-BE49-F238E27FC236}">
                <a16:creationId xmlns:a16="http://schemas.microsoft.com/office/drawing/2014/main" id="{BBE6E2D3-FF02-4E61-8B8C-74D3036FEB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24300" y="2565400"/>
            <a:ext cx="4679950" cy="1385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 anchor="t">
            <a:spAutoFit/>
          </a:bodyPr>
          <a:lstStyle/>
          <a:p>
            <a:pPr eaLnBrk="1" hangingPunct="1">
              <a:defRPr/>
            </a:pPr>
            <a:r>
              <a:rPr kumimoji="1" lang="en-US" sz="1400" dirty="0">
                <a:solidFill>
                  <a:schemeClr val="bg1">
                    <a:lumMod val="85000"/>
                  </a:schemeClr>
                </a:solidFill>
                <a:latin typeface="Arial"/>
                <a:cs typeface="Arial"/>
              </a:rPr>
              <a:t>Copyright © </a:t>
            </a:r>
            <a:r>
              <a:rPr kumimoji="1" lang="en-US" sz="1400" b="1" dirty="0">
                <a:solidFill>
                  <a:schemeClr val="bg1">
                    <a:lumMod val="85000"/>
                  </a:schemeClr>
                </a:solidFill>
                <a:latin typeface="Arial"/>
                <a:cs typeface="Arial"/>
              </a:rPr>
              <a:t>2023  </a:t>
            </a:r>
            <a:r>
              <a:rPr kumimoji="1" lang="en-US" sz="1400" dirty="0">
                <a:solidFill>
                  <a:schemeClr val="bg1">
                    <a:lumMod val="85000"/>
                  </a:schemeClr>
                </a:solidFill>
                <a:latin typeface="Arial"/>
                <a:cs typeface="Arial"/>
              </a:rPr>
              <a:t>Prof. Jefferson Diniz</a:t>
            </a:r>
            <a:endParaRPr kumimoji="1" lang="en-US" sz="1400" dirty="0">
              <a:solidFill>
                <a:schemeClr val="bg1">
                  <a:lumMod val="85000"/>
                </a:schemeClr>
              </a:solidFill>
            </a:endParaRPr>
          </a:p>
          <a:p>
            <a:pPr eaLnBrk="1" hangingPunct="1">
              <a:defRPr/>
            </a:pPr>
            <a:endParaRPr kumimoji="1" lang="en-US" sz="1400" dirty="0">
              <a:solidFill>
                <a:schemeClr val="bg1">
                  <a:lumMod val="85000"/>
                </a:schemeClr>
              </a:solidFill>
            </a:endParaRPr>
          </a:p>
          <a:p>
            <a:pPr eaLnBrk="1" hangingPunct="1">
              <a:defRPr/>
            </a:pPr>
            <a:r>
              <a:rPr kumimoji="1" lang="en-US" sz="1400" dirty="0">
                <a:solidFill>
                  <a:schemeClr val="bg1">
                    <a:lumMod val="85000"/>
                  </a:schemeClr>
                </a:solidFill>
                <a:latin typeface="Arial"/>
                <a:cs typeface="Arial"/>
              </a:rPr>
              <a:t>Todos </a:t>
            </a:r>
            <a:r>
              <a:rPr kumimoji="1" lang="pt-BR" sz="1400" dirty="0">
                <a:solidFill>
                  <a:schemeClr val="bg1">
                    <a:lumMod val="85000"/>
                  </a:schemeClr>
                </a:solidFill>
                <a:latin typeface="Arial"/>
                <a:cs typeface="Arial"/>
              </a:rPr>
              <a:t>direitos</a:t>
            </a:r>
            <a:r>
              <a:rPr kumimoji="1" lang="en-US" sz="1400" dirty="0">
                <a:solidFill>
                  <a:schemeClr val="bg1">
                    <a:lumMod val="85000"/>
                  </a:schemeClr>
                </a:solidFill>
                <a:latin typeface="Arial"/>
                <a:cs typeface="Arial"/>
              </a:rPr>
              <a:t> </a:t>
            </a:r>
            <a:r>
              <a:rPr kumimoji="1" lang="pt-BR" sz="1400" dirty="0">
                <a:solidFill>
                  <a:schemeClr val="bg1">
                    <a:lumMod val="85000"/>
                  </a:schemeClr>
                </a:solidFill>
                <a:latin typeface="Arial"/>
                <a:cs typeface="Arial"/>
              </a:rPr>
              <a:t>reservados</a:t>
            </a:r>
            <a:r>
              <a:rPr kumimoji="1" lang="en-US" sz="1400" dirty="0">
                <a:solidFill>
                  <a:schemeClr val="bg1">
                    <a:lumMod val="85000"/>
                  </a:schemeClr>
                </a:solidFill>
                <a:latin typeface="Arial"/>
                <a:cs typeface="Arial"/>
              </a:rPr>
              <a:t>. </a:t>
            </a:r>
            <a:r>
              <a:rPr kumimoji="1" lang="pt-BR" sz="1400" dirty="0">
                <a:solidFill>
                  <a:schemeClr val="bg1">
                    <a:lumMod val="85000"/>
                  </a:schemeClr>
                </a:solidFill>
                <a:latin typeface="Arial"/>
                <a:cs typeface="Arial"/>
              </a:rPr>
              <a:t>Reprodução ou divulgação </a:t>
            </a:r>
            <a:r>
              <a:rPr kumimoji="1" lang="en-US" sz="1400" dirty="0">
                <a:solidFill>
                  <a:schemeClr val="bg1">
                    <a:lumMod val="85000"/>
                  </a:schemeClr>
                </a:solidFill>
                <a:latin typeface="Arial"/>
                <a:cs typeface="Arial"/>
              </a:rPr>
              <a:t>total </a:t>
            </a:r>
            <a:r>
              <a:rPr kumimoji="1" lang="en-US" sz="1400" dirty="0" err="1">
                <a:solidFill>
                  <a:schemeClr val="bg1">
                    <a:lumMod val="85000"/>
                  </a:schemeClr>
                </a:solidFill>
                <a:latin typeface="Arial"/>
                <a:cs typeface="Arial"/>
              </a:rPr>
              <a:t>ou</a:t>
            </a:r>
            <a:r>
              <a:rPr kumimoji="1" lang="en-US" sz="1400" dirty="0">
                <a:solidFill>
                  <a:schemeClr val="bg1">
                    <a:lumMod val="85000"/>
                  </a:schemeClr>
                </a:solidFill>
                <a:latin typeface="Arial"/>
                <a:cs typeface="Arial"/>
              </a:rPr>
              <a:t> </a:t>
            </a:r>
            <a:r>
              <a:rPr kumimoji="1" lang="en-US" sz="1400" dirty="0" err="1">
                <a:solidFill>
                  <a:schemeClr val="bg1">
                    <a:lumMod val="85000"/>
                  </a:schemeClr>
                </a:solidFill>
                <a:latin typeface="Arial"/>
                <a:cs typeface="Arial"/>
              </a:rPr>
              <a:t>parcial</a:t>
            </a:r>
            <a:r>
              <a:rPr kumimoji="1" lang="en-US" sz="1400" dirty="0">
                <a:solidFill>
                  <a:schemeClr val="bg1">
                    <a:lumMod val="85000"/>
                  </a:schemeClr>
                </a:solidFill>
                <a:latin typeface="Arial"/>
                <a:cs typeface="Arial"/>
              </a:rPr>
              <a:t> </a:t>
            </a:r>
            <a:r>
              <a:rPr kumimoji="1" lang="en-US" sz="1400" dirty="0" err="1">
                <a:solidFill>
                  <a:schemeClr val="bg1">
                    <a:lumMod val="85000"/>
                  </a:schemeClr>
                </a:solidFill>
                <a:latin typeface="Arial"/>
                <a:cs typeface="Arial"/>
              </a:rPr>
              <a:t>deste</a:t>
            </a:r>
            <a:r>
              <a:rPr kumimoji="1" lang="en-US" sz="1400" dirty="0">
                <a:solidFill>
                  <a:schemeClr val="bg1">
                    <a:lumMod val="85000"/>
                  </a:schemeClr>
                </a:solidFill>
                <a:latin typeface="Arial"/>
                <a:cs typeface="Arial"/>
              </a:rPr>
              <a:t> </a:t>
            </a:r>
            <a:r>
              <a:rPr kumimoji="1" lang="en-US" sz="1400">
                <a:solidFill>
                  <a:schemeClr val="bg1">
                    <a:lumMod val="85000"/>
                  </a:schemeClr>
                </a:solidFill>
                <a:latin typeface="Arial"/>
                <a:cs typeface="Arial"/>
              </a:rPr>
              <a:t>documento é </a:t>
            </a:r>
            <a:r>
              <a:rPr kumimoji="1" lang="en-US" sz="1400" err="1">
                <a:solidFill>
                  <a:schemeClr val="bg1">
                    <a:lumMod val="85000"/>
                  </a:schemeClr>
                </a:solidFill>
                <a:latin typeface="Arial"/>
                <a:cs typeface="Arial"/>
              </a:rPr>
              <a:t>expressamente</a:t>
            </a:r>
            <a:r>
              <a:rPr kumimoji="1" lang="en-US" sz="1400" dirty="0">
                <a:solidFill>
                  <a:schemeClr val="bg1">
                    <a:lumMod val="85000"/>
                  </a:schemeClr>
                </a:solidFill>
                <a:latin typeface="Arial"/>
                <a:cs typeface="Arial"/>
              </a:rPr>
              <a:t> </a:t>
            </a:r>
            <a:r>
              <a:rPr kumimoji="1" lang="pt-BR" sz="1400" dirty="0">
                <a:solidFill>
                  <a:schemeClr val="bg1">
                    <a:lumMod val="85000"/>
                  </a:schemeClr>
                </a:solidFill>
                <a:latin typeface="Arial"/>
                <a:cs typeface="Arial"/>
              </a:rPr>
              <a:t>proibida</a:t>
            </a:r>
            <a:r>
              <a:rPr kumimoji="1" lang="en-US" sz="1400" dirty="0">
                <a:solidFill>
                  <a:schemeClr val="bg1">
                    <a:lumMod val="85000"/>
                  </a:schemeClr>
                </a:solidFill>
                <a:latin typeface="Arial"/>
                <a:cs typeface="Arial"/>
              </a:rPr>
              <a:t> </a:t>
            </a:r>
            <a:r>
              <a:rPr kumimoji="1" lang="en-US" sz="1400" err="1">
                <a:solidFill>
                  <a:schemeClr val="bg1">
                    <a:lumMod val="85000"/>
                  </a:schemeClr>
                </a:solidFill>
                <a:latin typeface="Arial"/>
                <a:cs typeface="Arial"/>
              </a:rPr>
              <a:t>sem</a:t>
            </a:r>
            <a:r>
              <a:rPr kumimoji="1" lang="en-US" sz="1400" dirty="0">
                <a:solidFill>
                  <a:schemeClr val="bg1">
                    <a:lumMod val="85000"/>
                  </a:schemeClr>
                </a:solidFill>
                <a:latin typeface="Arial"/>
                <a:cs typeface="Arial"/>
              </a:rPr>
              <a:t> o </a:t>
            </a:r>
            <a:r>
              <a:rPr kumimoji="1" lang="pt-BR" sz="1400" dirty="0">
                <a:solidFill>
                  <a:schemeClr val="bg1">
                    <a:lumMod val="85000"/>
                  </a:schemeClr>
                </a:solidFill>
                <a:latin typeface="Arial"/>
                <a:cs typeface="Arial"/>
              </a:rPr>
              <a:t>consentimento formal, por escrito,</a:t>
            </a:r>
            <a:r>
              <a:rPr kumimoji="1" lang="en-US" sz="1400" dirty="0">
                <a:solidFill>
                  <a:schemeClr val="bg1">
                    <a:lumMod val="85000"/>
                  </a:schemeClr>
                </a:solidFill>
                <a:latin typeface="Arial"/>
                <a:cs typeface="Arial"/>
              </a:rPr>
              <a:t> do Professor Jefferson Diniz.</a:t>
            </a:r>
            <a:endParaRPr lang="en-US" sz="1400" dirty="0">
              <a:solidFill>
                <a:schemeClr val="bg1">
                  <a:lumMod val="85000"/>
                </a:schemeClr>
              </a:solidFill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ext Box 4">
            <a:extLst>
              <a:ext uri="{FF2B5EF4-FFF2-40B4-BE49-F238E27FC236}">
                <a16:creationId xmlns:a16="http://schemas.microsoft.com/office/drawing/2014/main" id="{5B7F5532-2E3E-4C83-8298-9C0227C974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1813" y="241300"/>
            <a:ext cx="85693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None/>
            </a:pPr>
            <a:r>
              <a:rPr lang="pt-BR" altLang="zh-CN" b="1" dirty="0">
                <a:latin typeface="Arial"/>
                <a:ea typeface="宋体"/>
                <a:cs typeface="Arial"/>
              </a:rPr>
              <a:t>Primórdios da Mecânica Quântica</a:t>
            </a:r>
            <a:endParaRPr lang="pt-BR" altLang="pt-BR" sz="2000" b="1" dirty="0">
              <a:ea typeface="宋体" panose="02010600030101010101" pitchFamily="2" charset="-122"/>
            </a:endParaRPr>
          </a:p>
        </p:txBody>
      </p:sp>
      <p:sp>
        <p:nvSpPr>
          <p:cNvPr id="15363" name="Text Box 5">
            <a:extLst>
              <a:ext uri="{FF2B5EF4-FFF2-40B4-BE49-F238E27FC236}">
                <a16:creationId xmlns:a16="http://schemas.microsoft.com/office/drawing/2014/main" id="{4D1FDCDB-F9FF-4EE8-A382-F520AEF4E6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" y="981075"/>
            <a:ext cx="774004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>
              <a:spcBef>
                <a:spcPct val="0"/>
              </a:spcBef>
              <a:buNone/>
            </a:pPr>
            <a:r>
              <a:rPr lang="pt-BR" altLang="pt-BR" sz="2400" dirty="0">
                <a:latin typeface="Arial"/>
                <a:cs typeface="Arial"/>
              </a:rPr>
              <a:t>Radiação de Corpo Negro – A catástrofe do Ultravioleta</a:t>
            </a:r>
            <a:endParaRPr lang="pt-BR" dirty="0"/>
          </a:p>
        </p:txBody>
      </p:sp>
      <p:pic>
        <p:nvPicPr>
          <p:cNvPr id="2" name="Imagem 2" descr="Gráfico&#10;&#10;Descrição gerada automaticamente">
            <a:extLst>
              <a:ext uri="{FF2B5EF4-FFF2-40B4-BE49-F238E27FC236}">
                <a16:creationId xmlns:a16="http://schemas.microsoft.com/office/drawing/2014/main" id="{389D43F7-0C1C-7AD1-3C7F-9E4977FD83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8046" y="1715033"/>
            <a:ext cx="5847906" cy="4682577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ext Box 4">
            <a:extLst>
              <a:ext uri="{FF2B5EF4-FFF2-40B4-BE49-F238E27FC236}">
                <a16:creationId xmlns:a16="http://schemas.microsoft.com/office/drawing/2014/main" id="{5B7F5532-2E3E-4C83-8298-9C0227C974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1813" y="241300"/>
            <a:ext cx="85693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None/>
            </a:pPr>
            <a:r>
              <a:rPr lang="pt-BR" altLang="zh-CN" b="1" dirty="0">
                <a:latin typeface="Arial"/>
                <a:ea typeface="宋体"/>
                <a:cs typeface="Arial"/>
              </a:rPr>
              <a:t>Primórdios da Mecânica Quântica</a:t>
            </a:r>
            <a:endParaRPr lang="pt-BR" altLang="pt-BR" sz="2000" b="1" dirty="0">
              <a:ea typeface="宋体" panose="02010600030101010101" pitchFamily="2" charset="-122"/>
            </a:endParaRPr>
          </a:p>
        </p:txBody>
      </p:sp>
      <p:sp>
        <p:nvSpPr>
          <p:cNvPr id="15363" name="Text Box 5">
            <a:extLst>
              <a:ext uri="{FF2B5EF4-FFF2-40B4-BE49-F238E27FC236}">
                <a16:creationId xmlns:a16="http://schemas.microsoft.com/office/drawing/2014/main" id="{4D1FDCDB-F9FF-4EE8-A382-F520AEF4E6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" y="981075"/>
            <a:ext cx="73120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>
              <a:spcBef>
                <a:spcPct val="0"/>
              </a:spcBef>
              <a:buNone/>
            </a:pPr>
            <a:r>
              <a:rPr lang="pt-BR" altLang="pt-BR" sz="2400" dirty="0">
                <a:latin typeface="Arial"/>
                <a:cs typeface="Arial"/>
              </a:rPr>
              <a:t>O que é radiação? - Ondas Eletromagnéticas!</a:t>
            </a:r>
            <a:endParaRPr lang="pt-BR" altLang="pt-BR" sz="2400" dirty="0"/>
          </a:p>
        </p:txBody>
      </p:sp>
      <p:pic>
        <p:nvPicPr>
          <p:cNvPr id="6" name="Imagem 6" descr="Gráfico, Diagrama&#10;&#10;Descrição gerada automaticamente">
            <a:extLst>
              <a:ext uri="{FF2B5EF4-FFF2-40B4-BE49-F238E27FC236}">
                <a16:creationId xmlns:a16="http://schemas.microsoft.com/office/drawing/2014/main" id="{4799C616-00F3-6127-CB3D-35C15101A1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628" y="1669745"/>
            <a:ext cx="8006315" cy="4741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149921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ext Box 4">
            <a:extLst>
              <a:ext uri="{FF2B5EF4-FFF2-40B4-BE49-F238E27FC236}">
                <a16:creationId xmlns:a16="http://schemas.microsoft.com/office/drawing/2014/main" id="{5B7F5532-2E3E-4C83-8298-9C0227C974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1813" y="241300"/>
            <a:ext cx="85693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None/>
            </a:pPr>
            <a:r>
              <a:rPr lang="pt-BR" altLang="zh-CN" b="1" dirty="0">
                <a:latin typeface="Arial"/>
                <a:ea typeface="宋体"/>
                <a:cs typeface="Arial"/>
              </a:rPr>
              <a:t>Primórdios da Mecânica Quântica</a:t>
            </a:r>
            <a:endParaRPr lang="pt-BR" altLang="pt-BR" sz="2000" b="1" dirty="0">
              <a:ea typeface="宋体" panose="02010600030101010101" pitchFamily="2" charset="-122"/>
            </a:endParaRPr>
          </a:p>
        </p:txBody>
      </p:sp>
      <p:sp>
        <p:nvSpPr>
          <p:cNvPr id="15363" name="Text Box 5">
            <a:extLst>
              <a:ext uri="{FF2B5EF4-FFF2-40B4-BE49-F238E27FC236}">
                <a16:creationId xmlns:a16="http://schemas.microsoft.com/office/drawing/2014/main" id="{4D1FDCDB-F9FF-4EE8-A382-F520AEF4E6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" y="981075"/>
            <a:ext cx="73120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>
              <a:spcBef>
                <a:spcPct val="0"/>
              </a:spcBef>
              <a:buNone/>
            </a:pPr>
            <a:r>
              <a:rPr lang="pt-BR" altLang="pt-BR" sz="2400" dirty="0">
                <a:latin typeface="Arial"/>
                <a:cs typeface="Arial"/>
              </a:rPr>
              <a:t>Todo corpo emite </a:t>
            </a:r>
            <a:r>
              <a:rPr lang="pt-BR" altLang="pt-BR" sz="2400" u="sng" dirty="0">
                <a:latin typeface="Arial"/>
                <a:cs typeface="Arial"/>
              </a:rPr>
              <a:t>Radiação Térmica</a:t>
            </a:r>
            <a:r>
              <a:rPr lang="pt-BR" altLang="pt-BR" sz="2400" dirty="0">
                <a:latin typeface="Arial"/>
                <a:cs typeface="Arial"/>
              </a:rPr>
              <a:t>!</a:t>
            </a:r>
            <a:endParaRPr lang="pt-BR" dirty="0"/>
          </a:p>
        </p:txBody>
      </p:sp>
      <p:pic>
        <p:nvPicPr>
          <p:cNvPr id="3" name="Imagem 3">
            <a:extLst>
              <a:ext uri="{FF2B5EF4-FFF2-40B4-BE49-F238E27FC236}">
                <a16:creationId xmlns:a16="http://schemas.microsoft.com/office/drawing/2014/main" id="{E107F624-0524-4E5B-0197-87CC924A2C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627" y="2180579"/>
            <a:ext cx="4423144" cy="3719585"/>
          </a:xfrm>
          <a:prstGeom prst="rect">
            <a:avLst/>
          </a:prstGeom>
        </p:spPr>
      </p:pic>
      <p:pic>
        <p:nvPicPr>
          <p:cNvPr id="4" name="Imagem 4">
            <a:extLst>
              <a:ext uri="{FF2B5EF4-FFF2-40B4-BE49-F238E27FC236}">
                <a16:creationId xmlns:a16="http://schemas.microsoft.com/office/drawing/2014/main" id="{A53BBAB7-3CCD-E9E5-BECD-D14C0FA7CF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7665" y="1894286"/>
            <a:ext cx="3104706" cy="4292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770423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ext Box 4">
            <a:extLst>
              <a:ext uri="{FF2B5EF4-FFF2-40B4-BE49-F238E27FC236}">
                <a16:creationId xmlns:a16="http://schemas.microsoft.com/office/drawing/2014/main" id="{5B7F5532-2E3E-4C83-8298-9C0227C974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1813" y="241300"/>
            <a:ext cx="85693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None/>
            </a:pPr>
            <a:r>
              <a:rPr lang="pt-BR" altLang="zh-CN" b="1" dirty="0">
                <a:latin typeface="Arial"/>
                <a:ea typeface="宋体"/>
                <a:cs typeface="Arial"/>
              </a:rPr>
              <a:t>Primórdios da Mecânica Quântica</a:t>
            </a:r>
            <a:endParaRPr lang="pt-BR" altLang="pt-BR" sz="2000" b="1" dirty="0">
              <a:ea typeface="宋体" panose="02010600030101010101" pitchFamily="2" charset="-122"/>
            </a:endParaRPr>
          </a:p>
        </p:txBody>
      </p:sp>
      <p:sp>
        <p:nvSpPr>
          <p:cNvPr id="15363" name="Text Box 5">
            <a:extLst>
              <a:ext uri="{FF2B5EF4-FFF2-40B4-BE49-F238E27FC236}">
                <a16:creationId xmlns:a16="http://schemas.microsoft.com/office/drawing/2014/main" id="{4D1FDCDB-F9FF-4EE8-A382-F520AEF4E6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" y="981075"/>
            <a:ext cx="73120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>
              <a:spcBef>
                <a:spcPct val="0"/>
              </a:spcBef>
              <a:buNone/>
            </a:pPr>
            <a:r>
              <a:rPr lang="pt-BR" altLang="pt-BR" sz="2400" dirty="0">
                <a:latin typeface="Arial"/>
                <a:cs typeface="Arial"/>
              </a:rPr>
              <a:t>Radiação Térmica visível</a:t>
            </a:r>
            <a:endParaRPr lang="pt-BR" dirty="0"/>
          </a:p>
        </p:txBody>
      </p:sp>
      <p:pic>
        <p:nvPicPr>
          <p:cNvPr id="2" name="Imagem 4" descr="Uma imagem contendo pessoa, pedaço, fatia, pizza&#10;&#10;Descrição gerada automaticamente">
            <a:extLst>
              <a:ext uri="{FF2B5EF4-FFF2-40B4-BE49-F238E27FC236}">
                <a16:creationId xmlns:a16="http://schemas.microsoft.com/office/drawing/2014/main" id="{F28E199C-3C4B-C925-EB47-FA0FFB660F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0968" y="1825770"/>
            <a:ext cx="6911162" cy="4588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724648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ext Box 4">
            <a:extLst>
              <a:ext uri="{FF2B5EF4-FFF2-40B4-BE49-F238E27FC236}">
                <a16:creationId xmlns:a16="http://schemas.microsoft.com/office/drawing/2014/main" id="{5B7F5532-2E3E-4C83-8298-9C0227C974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1813" y="241300"/>
            <a:ext cx="85693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None/>
            </a:pPr>
            <a:r>
              <a:rPr lang="pt-BR" altLang="zh-CN" b="1" dirty="0">
                <a:latin typeface="Arial"/>
                <a:ea typeface="宋体"/>
                <a:cs typeface="Arial"/>
              </a:rPr>
              <a:t>Primórdios da Mecânica Quântica</a:t>
            </a:r>
            <a:endParaRPr lang="pt-BR" altLang="pt-BR" sz="2000" b="1" dirty="0">
              <a:ea typeface="宋体" panose="02010600030101010101" pitchFamily="2" charset="-122"/>
            </a:endParaRPr>
          </a:p>
        </p:txBody>
      </p:sp>
      <p:sp>
        <p:nvSpPr>
          <p:cNvPr id="15363" name="Text Box 5">
            <a:extLst>
              <a:ext uri="{FF2B5EF4-FFF2-40B4-BE49-F238E27FC236}">
                <a16:creationId xmlns:a16="http://schemas.microsoft.com/office/drawing/2014/main" id="{4D1FDCDB-F9FF-4EE8-A382-F520AEF4E6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" y="981075"/>
            <a:ext cx="73120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>
              <a:spcBef>
                <a:spcPct val="0"/>
              </a:spcBef>
              <a:buNone/>
            </a:pPr>
            <a:r>
              <a:rPr lang="pt-BR" altLang="pt-BR" sz="2400" dirty="0">
                <a:latin typeface="Arial"/>
                <a:cs typeface="Arial"/>
              </a:rPr>
              <a:t>O que é um Corpo Negro?</a:t>
            </a:r>
            <a:endParaRPr lang="pt-BR" dirty="0"/>
          </a:p>
        </p:txBody>
      </p:sp>
      <p:pic>
        <p:nvPicPr>
          <p:cNvPr id="3" name="Imagem 3" descr="Forma, Ícone&#10;&#10;Descrição gerada automaticamente">
            <a:extLst>
              <a:ext uri="{FF2B5EF4-FFF2-40B4-BE49-F238E27FC236}">
                <a16:creationId xmlns:a16="http://schemas.microsoft.com/office/drawing/2014/main" id="{002275FC-F211-14AC-945E-D21D414362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628" y="1965273"/>
            <a:ext cx="4774018" cy="4384115"/>
          </a:xfrm>
          <a:prstGeom prst="rect">
            <a:avLst/>
          </a:prstGeom>
        </p:spPr>
      </p:pic>
      <p:sp>
        <p:nvSpPr>
          <p:cNvPr id="4" name="Text Box 5">
            <a:extLst>
              <a:ext uri="{FF2B5EF4-FFF2-40B4-BE49-F238E27FC236}">
                <a16:creationId xmlns:a16="http://schemas.microsoft.com/office/drawing/2014/main" id="{136C6E6F-0F5B-DEF2-2678-208ACD5A21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10520" y="2544061"/>
            <a:ext cx="3346081" cy="3046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>
              <a:spcBef>
                <a:spcPct val="0"/>
              </a:spcBef>
              <a:buNone/>
            </a:pPr>
            <a:r>
              <a:rPr lang="pt-BR" sz="2400" dirty="0">
                <a:latin typeface="Arial"/>
                <a:cs typeface="Arial"/>
              </a:rPr>
              <a:t>Na </a:t>
            </a:r>
            <a:r>
              <a:rPr lang="pt-BR" sz="2400" b="1" dirty="0">
                <a:latin typeface="Arial"/>
                <a:cs typeface="Arial"/>
              </a:rPr>
              <a:t>Física</a:t>
            </a:r>
            <a:r>
              <a:rPr lang="pt-BR" sz="2400" dirty="0">
                <a:latin typeface="Arial"/>
                <a:cs typeface="Arial"/>
              </a:rPr>
              <a:t>, um </a:t>
            </a:r>
            <a:r>
              <a:rPr lang="pt-BR" sz="2400" b="1" dirty="0">
                <a:latin typeface="Arial"/>
                <a:cs typeface="Arial"/>
              </a:rPr>
              <a:t>corpo negro</a:t>
            </a:r>
            <a:r>
              <a:rPr lang="pt-BR" sz="2400" dirty="0">
                <a:latin typeface="Arial"/>
                <a:cs typeface="Arial"/>
              </a:rPr>
              <a:t> é um objeto hipotético que absorve toda a radiação eletromagnética que nele incide: nenhuma luz o atravessa e nem é refletida.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97111646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106A20-7335-F963-8793-0CA4E26D5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Arial"/>
                <a:cs typeface="Arial"/>
              </a:rPr>
              <a:t>Primórdios da Mecânica Quântica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91F9A73-EFF1-37F0-781D-B2FE1A598E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288" y="1165225"/>
            <a:ext cx="5258577" cy="505298"/>
          </a:xfrm>
        </p:spPr>
        <p:txBody>
          <a:bodyPr/>
          <a:lstStyle/>
          <a:p>
            <a:pPr marL="0" indent="0">
              <a:buNone/>
            </a:pPr>
            <a:r>
              <a:rPr lang="pt-BR" dirty="0">
                <a:latin typeface="Arial"/>
                <a:cs typeface="Arial"/>
              </a:rPr>
              <a:t>Lei de Stefan-Boltzmann (1879)</a:t>
            </a:r>
            <a:endParaRPr lang="pt-BR" dirty="0"/>
          </a:p>
          <a:p>
            <a:pPr marL="0" indent="0">
              <a:buNone/>
            </a:pPr>
            <a:endParaRPr lang="pt-BR" dirty="0">
              <a:ea typeface="Calibri"/>
            </a:endParaRPr>
          </a:p>
        </p:txBody>
      </p:sp>
      <p:pic>
        <p:nvPicPr>
          <p:cNvPr id="5" name="Imagem 5">
            <a:extLst>
              <a:ext uri="{FF2B5EF4-FFF2-40B4-BE49-F238E27FC236}">
                <a16:creationId xmlns:a16="http://schemas.microsoft.com/office/drawing/2014/main" id="{813F4ADB-1997-77A5-C22E-BB574040F1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7788" y="1919053"/>
            <a:ext cx="2013627" cy="471246"/>
          </a:xfrm>
          <a:prstGeom prst="rect">
            <a:avLst/>
          </a:prstGeom>
        </p:spPr>
      </p:pic>
      <p:pic>
        <p:nvPicPr>
          <p:cNvPr id="10" name="Imagem 10" descr="Diagrama&#10;&#10;Descrição gerada automaticamente">
            <a:extLst>
              <a:ext uri="{FF2B5EF4-FFF2-40B4-BE49-F238E27FC236}">
                <a16:creationId xmlns:a16="http://schemas.microsoft.com/office/drawing/2014/main" id="{21E70326-5D5C-E355-DFE5-0B967413AB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834" y="2670221"/>
            <a:ext cx="4231531" cy="3784106"/>
          </a:xfrm>
          <a:prstGeom prst="rect">
            <a:avLst/>
          </a:prstGeom>
        </p:spPr>
      </p:pic>
      <p:sp>
        <p:nvSpPr>
          <p:cNvPr id="12" name="Espaço Reservado para Conteúdo 2">
            <a:extLst>
              <a:ext uri="{FF2B5EF4-FFF2-40B4-BE49-F238E27FC236}">
                <a16:creationId xmlns:a16="http://schemas.microsoft.com/office/drawing/2014/main" id="{EC361CE7-7AF2-0727-54F7-9ABA8ACD169C}"/>
              </a:ext>
            </a:extLst>
          </p:cNvPr>
          <p:cNvSpPr txBox="1">
            <a:spLocks/>
          </p:cNvSpPr>
          <p:nvPr/>
        </p:nvSpPr>
        <p:spPr bwMode="auto">
          <a:xfrm>
            <a:off x="5207238" y="3204790"/>
            <a:ext cx="3507598" cy="11375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dirty="0">
                <a:latin typeface="Arial"/>
                <a:cs typeface="Arial"/>
              </a:rPr>
              <a:t>Lei do deslocamento de Wien</a:t>
            </a:r>
            <a:endParaRPr lang="pt-BR" dirty="0"/>
          </a:p>
          <a:p>
            <a:pPr marL="0" indent="0" algn="ctr">
              <a:buFont typeface="Arial" panose="020B0604020202020204" pitchFamily="34" charset="0"/>
              <a:buNone/>
            </a:pPr>
            <a:endParaRPr lang="pt-BR" dirty="0">
              <a:ea typeface="Calibri"/>
            </a:endParaRPr>
          </a:p>
        </p:txBody>
      </p:sp>
      <p:pic>
        <p:nvPicPr>
          <p:cNvPr id="14" name="Imagem 14">
            <a:extLst>
              <a:ext uri="{FF2B5EF4-FFF2-40B4-BE49-F238E27FC236}">
                <a16:creationId xmlns:a16="http://schemas.microsoft.com/office/drawing/2014/main" id="{C9802ADB-6B7B-93C2-EBF9-6C8D7E13FF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1771" y="4481230"/>
            <a:ext cx="2208180" cy="483094"/>
          </a:xfrm>
          <a:prstGeom prst="rect">
            <a:avLst/>
          </a:prstGeom>
        </p:spPr>
      </p:pic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6FE27D36-B315-0181-5373-C04696A2CD86}"/>
              </a:ext>
            </a:extLst>
          </p:cNvPr>
          <p:cNvSpPr txBox="1">
            <a:spLocks/>
          </p:cNvSpPr>
          <p:nvPr/>
        </p:nvSpPr>
        <p:spPr bwMode="auto">
          <a:xfrm>
            <a:off x="4228291" y="1921474"/>
            <a:ext cx="2081182" cy="4765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dirty="0">
                <a:latin typeface="Arial"/>
                <a:cs typeface="Arial"/>
              </a:rPr>
              <a:t>(Radiância)</a:t>
            </a:r>
            <a:endParaRPr lang="pt-BR" dirty="0"/>
          </a:p>
          <a:p>
            <a:pPr marL="0" indent="0">
              <a:buFont typeface="Arial" panose="020B0604020202020204" pitchFamily="34" charset="0"/>
              <a:buNone/>
            </a:pPr>
            <a:endParaRPr lang="pt-BR" dirty="0">
              <a:ea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801996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49BEB3DD-6362-2E14-1BAD-C955FEBE010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>
                <a:latin typeface="Arial"/>
                <a:cs typeface="Arial"/>
              </a:rPr>
              <a:t>EXERCÍCIOS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7169845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6_Personalizar design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1_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968740B4C0987B4D86879E800A26E446" ma:contentTypeVersion="12" ma:contentTypeDescription="Crie um novo documento." ma:contentTypeScope="" ma:versionID="76414655211a97be91fc021a92ada680">
  <xsd:schema xmlns:xsd="http://www.w3.org/2001/XMLSchema" xmlns:xs="http://www.w3.org/2001/XMLSchema" xmlns:p="http://schemas.microsoft.com/office/2006/metadata/properties" xmlns:ns2="2220af93-035a-443f-80b0-3b9b401ad9a6" xmlns:ns3="d48fd270-4a57-47e1-b674-c7d4969804ad" targetNamespace="http://schemas.microsoft.com/office/2006/metadata/properties" ma:root="true" ma:fieldsID="009e91cf04f4d2388fbbf168ceda39e3" ns2:_="" ns3:_="">
    <xsd:import namespace="2220af93-035a-443f-80b0-3b9b401ad9a6"/>
    <xsd:import namespace="d48fd270-4a57-47e1-b674-c7d4969804a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220af93-035a-443f-80b0-3b9b401ad9a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3" nillable="true" ma:taxonomy="true" ma:internalName="lcf76f155ced4ddcb4097134ff3c332f" ma:taxonomyFieldName="MediaServiceImageTags" ma:displayName="Marcações de imagem" ma:readOnly="false" ma:fieldId="{5cf76f15-5ced-4ddc-b409-7134ff3c332f}" ma:taxonomyMulti="true" ma:sspId="e2398b20-2c76-408b-9565-673d41e5947a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48fd270-4a57-47e1-b674-c7d4969804ad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305c7d43-eac3-4298-9b7d-163431eb0754}" ma:internalName="TaxCatchAll" ma:showField="CatchAllData" ma:web="d48fd270-4a57-47e1-b674-c7d4969804a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8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d48fd270-4a57-47e1-b674-c7d4969804ad" xsi:nil="true"/>
    <lcf76f155ced4ddcb4097134ff3c332f xmlns="2220af93-035a-443f-80b0-3b9b401ad9a6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881CB81C-AC33-46FD-A974-421B1133BF8C}"/>
</file>

<file path=customXml/itemProps2.xml><?xml version="1.0" encoding="utf-8"?>
<ds:datastoreItem xmlns:ds="http://schemas.openxmlformats.org/officeDocument/2006/customXml" ds:itemID="{3EC77D76-3692-40D3-901B-123B8AE27732}"/>
</file>

<file path=customXml/itemProps3.xml><?xml version="1.0" encoding="utf-8"?>
<ds:datastoreItem xmlns:ds="http://schemas.openxmlformats.org/officeDocument/2006/customXml" ds:itemID="{94CDE9CF-E2EF-4734-B4A4-DEAE095E5248}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1022</TotalTime>
  <Words>57</Words>
  <Application>Microsoft Office PowerPoint</Application>
  <PresentationFormat>Apresentação na tela (4:3)</PresentationFormat>
  <Paragraphs>14</Paragraphs>
  <Slides>24</Slides>
  <Notes>2</Notes>
  <HiddenSlides>1</HiddenSlides>
  <MMClips>0</MMClips>
  <ScaleCrop>false</ScaleCrop>
  <HeadingPairs>
    <vt:vector size="4" baseType="variant">
      <vt:variant>
        <vt:lpstr>Tema</vt:lpstr>
      </vt:variant>
      <vt:variant>
        <vt:i4>4</vt:i4>
      </vt:variant>
      <vt:variant>
        <vt:lpstr>Títulos de slides</vt:lpstr>
      </vt:variant>
      <vt:variant>
        <vt:i4>24</vt:i4>
      </vt:variant>
    </vt:vector>
  </HeadingPairs>
  <TitlesOfParts>
    <vt:vector size="28" baseType="lpstr">
      <vt:lpstr>Tema do Office</vt:lpstr>
      <vt:lpstr>2_Tema do Office</vt:lpstr>
      <vt:lpstr>6_Personalizar design</vt:lpstr>
      <vt:lpstr>1_Tema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Primórdios da Mecânica Quântica</vt:lpstr>
      <vt:lpstr>Apresentação do PowerPoint</vt:lpstr>
      <vt:lpstr>Primórdios da Mecânica Quântica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Primórdios da Mecânica Quântica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Susanne Andrade</dc:creator>
  <cp:lastModifiedBy>John Paul Lima</cp:lastModifiedBy>
  <cp:revision>1475</cp:revision>
  <cp:lastPrinted>2015-08-20T10:58:19Z</cp:lastPrinted>
  <dcterms:created xsi:type="dcterms:W3CDTF">2012-10-02T15:58:15Z</dcterms:created>
  <dcterms:modified xsi:type="dcterms:W3CDTF">2023-03-07T00:18:26Z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0x010100968740B4C0987B4D86879E800A26E446</vt:lpwstr>
  </property>
</Properties>
</file>